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2"/>
  </p:notesMasterIdLst>
  <p:handoutMasterIdLst>
    <p:handoutMasterId r:id="rId23"/>
  </p:handoutMasterIdLst>
  <p:sldIdLst>
    <p:sldId id="292" r:id="rId5"/>
    <p:sldId id="291" r:id="rId6"/>
    <p:sldId id="392" r:id="rId7"/>
    <p:sldId id="390" r:id="rId8"/>
    <p:sldId id="301" r:id="rId9"/>
    <p:sldId id="312" r:id="rId10"/>
    <p:sldId id="311" r:id="rId11"/>
    <p:sldId id="302" r:id="rId12"/>
    <p:sldId id="307" r:id="rId13"/>
    <p:sldId id="309" r:id="rId14"/>
    <p:sldId id="310" r:id="rId15"/>
    <p:sldId id="304" r:id="rId16"/>
    <p:sldId id="303" r:id="rId17"/>
    <p:sldId id="340" r:id="rId18"/>
    <p:sldId id="305" r:id="rId19"/>
    <p:sldId id="391" r:id="rId20"/>
    <p:sldId id="293" r:id="rId21"/>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2EE"/>
    <a:srgbClr val="FBFCFC"/>
    <a:srgbClr val="FFFFFF"/>
    <a:srgbClr val="F5F5F5"/>
    <a:srgbClr val="FBFBFB"/>
    <a:srgbClr val="2E3D92"/>
    <a:srgbClr val="E79130"/>
    <a:srgbClr val="BE551A"/>
    <a:srgbClr val="F3703A"/>
    <a:srgbClr val="59B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5903" autoAdjust="0"/>
  </p:normalViewPr>
  <p:slideViewPr>
    <p:cSldViewPr snapToGrid="0">
      <p:cViewPr varScale="1">
        <p:scale>
          <a:sx n="110" d="100"/>
          <a:sy n="110" d="100"/>
        </p:scale>
        <p:origin x="512" y="16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27/10/25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27/10/25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mc.ncbi.nlm.nih.gov/articles/PMC11242171/#B66-ijms-25-07342"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mc.ncbi.nlm.nih.gov/articles/PMC11242171/#B67-ijms-25-07342"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mc.ncbi.nlm.nih.gov/articles/PMC11242171/#B110-ijms-25-0734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pmc.ncbi.nlm.nih.gov/articles/PMC11242171/#B113-ijms-25-07342" TargetMode="External"/><Relationship Id="rId5" Type="http://schemas.openxmlformats.org/officeDocument/2006/relationships/hyperlink" Target="https://pmc.ncbi.nlm.nih.gov/articles/PMC11242171/#B112-ijms-25-07342" TargetMode="External"/><Relationship Id="rId4" Type="http://schemas.openxmlformats.org/officeDocument/2006/relationships/hyperlink" Target="https://pmc.ncbi.nlm.nih.gov/articles/PMC11242171/#B111-ijms-25-07342"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mc.ncbi.nlm.nih.gov/articles/PMC11242171/#B116-ijms-25-0734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pmc.ncbi.nlm.nih.gov/articles/PMC11242171/#B120-ijms-25-07342" TargetMode="External"/><Relationship Id="rId5" Type="http://schemas.openxmlformats.org/officeDocument/2006/relationships/hyperlink" Target="https://pmc.ncbi.nlm.nih.gov/articles/PMC11242171/#B119-ijms-25-07342" TargetMode="External"/><Relationship Id="rId4" Type="http://schemas.openxmlformats.org/officeDocument/2006/relationships/hyperlink" Target="https://pmc.ncbi.nlm.nih.gov/articles/PMC11242171/#B118-ijms-25-0734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csjournals.onlinelibrary.wiley.com/doi/full/10.3322/caac.21499#caac21499-bib-0085" TargetMode="External"/><Relationship Id="rId7" Type="http://schemas.openxmlformats.org/officeDocument/2006/relationships/hyperlink" Target="https://acsjournals.onlinelibrary.wiley.com/doi/full/10.3322/caac.21499#caac21499-bib-0126"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csjournals.onlinelibrary.wiley.com/doi/full/10.3322/caac.21499#caac21499-bib-0125" TargetMode="External"/><Relationship Id="rId5" Type="http://schemas.openxmlformats.org/officeDocument/2006/relationships/hyperlink" Target="https://acsjournals.onlinelibrary.wiley.com/doi/full/10.3322/caac.21499#caac21499-bib-0116" TargetMode="External"/><Relationship Id="rId4" Type="http://schemas.openxmlformats.org/officeDocument/2006/relationships/hyperlink" Target="https://acsjournals.onlinelibrary.wiley.com/doi/full/10.3322/caac.21499#caac21499-bib-002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L'energia in eccesso viene immagazzinata nel tessuto adiposo, con il tessuto adiposo bianco (WAT) che è l'organo metabolico ed endocrino che è il sito primario di accumulo di energia in eccesso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dirty="0">
              <a:solidFill>
                <a:srgbClr val="1B1B1B"/>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In periodi di bilancio energetico positivo, il WAT si espande per ipertrofia con un aumento delle dimensioni delle cellule o per iperplasia con un aumento del numero di cellule. Il tipo di espansione del tessuto adiposo differisce a seconda del deposito e del sesso. </a:t>
            </a:r>
            <a:r>
              <a:rPr lang="it-IT" b="1" i="0" dirty="0">
                <a:solidFill>
                  <a:srgbClr val="1B1B1B"/>
                </a:solidFill>
                <a:effectLst/>
                <a:latin typeface="Cambria" panose="02040503050406030204" pitchFamily="18" charset="0"/>
              </a:rPr>
              <a:t>L'ipertrofia degli adipociti è caratteristica del deposito addominale, che è la principale sede di accumulo di grasso nei maschi, </a:t>
            </a:r>
            <a:r>
              <a:rPr lang="it-IT" b="0" i="0" dirty="0">
                <a:solidFill>
                  <a:srgbClr val="1B1B1B"/>
                </a:solidFill>
                <a:effectLst/>
                <a:latin typeface="Cambria" panose="02040503050406030204" pitchFamily="18" charset="0"/>
              </a:rPr>
              <a:t>mentre </a:t>
            </a:r>
            <a:r>
              <a:rPr lang="it-IT" b="1" i="0" dirty="0">
                <a:solidFill>
                  <a:srgbClr val="1B1B1B"/>
                </a:solidFill>
                <a:effectLst/>
                <a:latin typeface="Cambria" panose="02040503050406030204" pitchFamily="18" charset="0"/>
              </a:rPr>
              <a:t>l'iperplasia degli adipociti è più caratteristica del deposito gluteo-femorale, che è la principale sede di accumulo di grasso nelle femmine</a:t>
            </a:r>
            <a:r>
              <a:rPr lang="it-IT" b="0" i="0" dirty="0">
                <a:solidFill>
                  <a:srgbClr val="1B1B1B"/>
                </a:solidFill>
                <a:effectLst/>
                <a:latin typeface="Cambria" panose="02040503050406030204" pitchFamily="18" charset="0"/>
              </a:rPr>
              <a:t>.</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dirty="0">
              <a:solidFill>
                <a:srgbClr val="1B1B1B"/>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L'accumulo di grasso derivato da acidi grassi liberi (FFA) e trigliceridi è limitato dall'attività della lipoproteina lipasi (LPL), che è più elevata nel deposito di grasso gluteo/sottocutaneo nelle femmine e più elevata nel deposito di grasso addominale/viscerale nei maschi </a:t>
            </a:r>
            <a:endParaRPr lang="it-IT" dirty="0"/>
          </a:p>
          <a:p>
            <a:endParaRPr lang="it-IT" b="0" i="0" dirty="0">
              <a:solidFill>
                <a:srgbClr val="1B1B1B"/>
              </a:solidFill>
              <a:effectLst/>
              <a:latin typeface="Cambria" panose="02040503050406030204" pitchFamily="18" charset="0"/>
            </a:endParaRPr>
          </a:p>
          <a:p>
            <a:r>
              <a:rPr lang="it-IT" b="0" i="0" dirty="0">
                <a:solidFill>
                  <a:srgbClr val="1B1B1B"/>
                </a:solidFill>
                <a:effectLst/>
                <a:latin typeface="Cambria" panose="02040503050406030204" pitchFamily="18" charset="0"/>
              </a:rPr>
              <a:t> Pertanto, le femmine tendono ad immagazzinare FFA derivati ​​dai pasti nel tessuto adiposo sottocutaneo (SAT) a differenza dei maschi, che preferibilmente immagazzinano FFA derivati ​​dai pasti nel VAT </a:t>
            </a:r>
          </a:p>
          <a:p>
            <a:endParaRPr lang="it-IT" b="0" i="0" dirty="0">
              <a:solidFill>
                <a:srgbClr val="1B1B1B"/>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Oltre alla loro importanza nella regolazione della distribuzione del grasso, gli ormoni sessuali sono anche coinvolti nella regolazione dell'appetito, poiché gli estrogeni diminuiscono l'appetito e l'assunzione di cibo nelle donne, mentre il progestinico, il progesterone in presenza di estrogeni e il testosterone aumentano l'appetito e l'assunzione di cibo [ </a:t>
            </a:r>
            <a:r>
              <a:rPr lang="it-IT" b="0" i="0" u="sng" dirty="0">
                <a:solidFill>
                  <a:srgbClr val="005EA2"/>
                </a:solidFill>
                <a:effectLst/>
                <a:latin typeface="Cambria" panose="02040503050406030204" pitchFamily="18" charset="0"/>
                <a:hlinkClick r:id="rId3"/>
              </a:rPr>
              <a:t>66</a:t>
            </a:r>
            <a:r>
              <a:rPr lang="it-IT" b="0" i="0" dirty="0">
                <a:solidFill>
                  <a:srgbClr val="1B1B1B"/>
                </a:solidFill>
                <a:effectLst/>
                <a:latin typeface="Cambria" panose="02040503050406030204" pitchFamily="18" charset="0"/>
              </a:rPr>
              <a:t> ]. Ciò è evidente dal diverso apporto calorico durante il ciclo mestruale. L'aumento dei livelli di estrogeni causa una progressiva diminuzione dell'alimentazione durante la fase follicolare [ </a:t>
            </a:r>
            <a:r>
              <a:rPr lang="it-IT" b="0" i="0" u="sng" dirty="0">
                <a:solidFill>
                  <a:srgbClr val="005EA2"/>
                </a:solidFill>
                <a:effectLst/>
                <a:latin typeface="Cambria" panose="02040503050406030204" pitchFamily="18" charset="0"/>
                <a:hlinkClick r:id="rId4"/>
              </a:rPr>
              <a:t>67</a:t>
            </a:r>
            <a:r>
              <a:rPr lang="it-IT" b="0" i="0" dirty="0">
                <a:solidFill>
                  <a:srgbClr val="1B1B1B"/>
                </a:solidFill>
                <a:effectLst/>
                <a:latin typeface="Cambria" panose="02040503050406030204" pitchFamily="18" charset="0"/>
              </a:rPr>
              <a:t> ] e la fase </a:t>
            </a:r>
            <a:r>
              <a:rPr lang="it-IT" b="0" i="0" dirty="0" err="1">
                <a:solidFill>
                  <a:srgbClr val="1B1B1B"/>
                </a:solidFill>
                <a:effectLst/>
                <a:latin typeface="Cambria" panose="02040503050406030204" pitchFamily="18" charset="0"/>
              </a:rPr>
              <a:t>periovulatoria</a:t>
            </a:r>
            <a:r>
              <a:rPr lang="it-IT" b="0" i="0" dirty="0">
                <a:solidFill>
                  <a:srgbClr val="1B1B1B"/>
                </a:solidFill>
                <a:effectLst/>
                <a:latin typeface="Cambria" panose="02040503050406030204" pitchFamily="18" charset="0"/>
              </a:rPr>
              <a:t> di 4 giorni, quando l'estradiolo è ai suoi livelli più alti, cosa che non si osserva nelle donne anovulatorie</a:t>
            </a:r>
            <a:endParaRPr lang="it-IT" dirty="0"/>
          </a:p>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2</a:t>
            </a:fld>
            <a:endParaRPr lang="it-IT" noProof="0" dirty="0"/>
          </a:p>
        </p:txBody>
      </p:sp>
    </p:spTree>
    <p:extLst>
      <p:ext uri="{BB962C8B-B14F-4D97-AF65-F5344CB8AC3E}">
        <p14:creationId xmlns:p14="http://schemas.microsoft.com/office/powerpoint/2010/main" val="399035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L'obesità è fortemente associata a un'ampia gamma di disturbi psicologici e mentali, dalla bassa autostima e disturbo dell'immagine corporea alla depressione, disturbi alimentari e bassa qualità della vita [ </a:t>
            </a:r>
            <a:r>
              <a:rPr lang="it-IT" b="0" i="0" u="sng" dirty="0">
                <a:solidFill>
                  <a:srgbClr val="005EA2"/>
                </a:solidFill>
                <a:effectLst/>
                <a:latin typeface="Cambria" panose="02040503050406030204" pitchFamily="18" charset="0"/>
                <a:hlinkClick r:id="rId3"/>
              </a:rPr>
              <a:t>110</a:t>
            </a:r>
            <a:r>
              <a:rPr lang="it-IT" b="0" i="0" dirty="0">
                <a:solidFill>
                  <a:srgbClr val="1B1B1B"/>
                </a:solidFill>
                <a:effectLst/>
                <a:latin typeface="Cambria" panose="02040503050406030204" pitchFamily="18" charset="0"/>
              </a:rPr>
              <a:t> ]. La connessione tra obesità e depressione sembra essere bidirezionale, poiché alcuni studi dimostrano che l'uso di antidepressivi aumenta il rischio di obesità, mentre altri indicano che l'obesità è spesso la causa della depressione. La depressione è più comune nelle donne obese rispetto agli uomini [ </a:t>
            </a:r>
            <a:r>
              <a:rPr lang="it-IT" b="0" i="0" u="sng" dirty="0">
                <a:solidFill>
                  <a:srgbClr val="005EA2"/>
                </a:solidFill>
                <a:effectLst/>
                <a:latin typeface="Cambria" panose="02040503050406030204" pitchFamily="18" charset="0"/>
                <a:hlinkClick r:id="rId4"/>
              </a:rPr>
              <a:t>111</a:t>
            </a:r>
            <a:r>
              <a:rPr lang="it-IT" b="0" i="0" dirty="0">
                <a:solidFill>
                  <a:srgbClr val="1B1B1B"/>
                </a:solidFill>
                <a:effectLst/>
                <a:latin typeface="Cambria" panose="02040503050406030204" pitchFamily="18" charset="0"/>
              </a:rPr>
              <a:t> , </a:t>
            </a:r>
            <a:r>
              <a:rPr lang="it-IT" b="0" i="0" u="sng" dirty="0">
                <a:solidFill>
                  <a:srgbClr val="005EA2"/>
                </a:solidFill>
                <a:effectLst/>
                <a:latin typeface="Cambria" panose="02040503050406030204" pitchFamily="18" charset="0"/>
                <a:hlinkClick r:id="rId5"/>
              </a:rPr>
              <a:t>112</a:t>
            </a:r>
            <a:r>
              <a:rPr lang="it-IT" b="0" i="0" dirty="0">
                <a:solidFill>
                  <a:srgbClr val="1B1B1B"/>
                </a:solidFill>
                <a:effectLst/>
                <a:latin typeface="Cambria" panose="02040503050406030204" pitchFamily="18" charset="0"/>
              </a:rPr>
              <a:t> ]. Anche i comportamenti alimentari disordinati, come il disturbo da alimentazione incontrollata e la sindrome da alimentazione notturna, si riscontrano comunemente nelle persone obese. Il sesso femminile può essere un fattore di rischio, poiché questi disturbi sono più comuni nelle donne [ </a:t>
            </a:r>
            <a:r>
              <a:rPr lang="it-IT" b="0" i="0" u="sng" dirty="0">
                <a:solidFill>
                  <a:srgbClr val="005EA2"/>
                </a:solidFill>
                <a:effectLst/>
                <a:latin typeface="Cambria" panose="02040503050406030204" pitchFamily="18" charset="0"/>
                <a:hlinkClick r:id="rId3"/>
              </a:rPr>
              <a:t>110</a:t>
            </a:r>
            <a:r>
              <a:rPr lang="it-IT" b="0" i="0" dirty="0">
                <a:solidFill>
                  <a:srgbClr val="1B1B1B"/>
                </a:solidFill>
                <a:effectLst/>
                <a:latin typeface="Cambria" panose="02040503050406030204" pitchFamily="18" charset="0"/>
              </a:rPr>
              <a:t> , </a:t>
            </a:r>
            <a:r>
              <a:rPr lang="it-IT" b="0" i="0" u="sng" dirty="0">
                <a:solidFill>
                  <a:srgbClr val="005EA2"/>
                </a:solidFill>
                <a:effectLst/>
                <a:latin typeface="Cambria" panose="02040503050406030204" pitchFamily="18" charset="0"/>
                <a:hlinkClick r:id="rId6"/>
              </a:rPr>
              <a:t>113</a:t>
            </a:r>
            <a:r>
              <a:rPr lang="it-IT" b="0" i="0" dirty="0">
                <a:solidFill>
                  <a:srgbClr val="1B1B1B"/>
                </a:solidFill>
                <a:effectLst/>
                <a:latin typeface="Cambria" panose="02040503050406030204" pitchFamily="18" charset="0"/>
              </a:rPr>
              <a:t>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B1B1B"/>
                </a:solidFill>
                <a:effectLst/>
                <a:latin typeface="Cambria" panose="02040503050406030204" pitchFamily="18" charset="0"/>
              </a:rPr>
              <a:t>La depressione è più comune nelle donne obese rispetto agli uomini [ </a:t>
            </a:r>
            <a:r>
              <a:rPr lang="it-IT" b="0" i="0" u="sng" dirty="0">
                <a:solidFill>
                  <a:srgbClr val="005EA2"/>
                </a:solidFill>
                <a:effectLst/>
                <a:latin typeface="Cambria" panose="02040503050406030204" pitchFamily="18" charset="0"/>
                <a:hlinkClick r:id="rId4"/>
              </a:rPr>
              <a:t>111</a:t>
            </a:r>
            <a:r>
              <a:rPr lang="it-IT" b="0" i="0" dirty="0">
                <a:solidFill>
                  <a:srgbClr val="1B1B1B"/>
                </a:solidFill>
                <a:effectLst/>
                <a:latin typeface="Cambria" panose="02040503050406030204" pitchFamily="18" charset="0"/>
              </a:rPr>
              <a:t> , </a:t>
            </a:r>
            <a:r>
              <a:rPr lang="it-IT" b="0" i="0" u="sng" dirty="0">
                <a:solidFill>
                  <a:srgbClr val="005EA2"/>
                </a:solidFill>
                <a:effectLst/>
                <a:latin typeface="Cambria" panose="02040503050406030204" pitchFamily="18" charset="0"/>
                <a:hlinkClick r:id="rId5"/>
              </a:rPr>
              <a:t>112</a:t>
            </a:r>
            <a:r>
              <a:rPr lang="it-IT" b="0" i="0" dirty="0">
                <a:solidFill>
                  <a:srgbClr val="1B1B1B"/>
                </a:solidFill>
                <a:effectLst/>
                <a:latin typeface="Cambria" panose="02040503050406030204" pitchFamily="18" charset="0"/>
              </a:rPr>
              <a:t> ]. Anche i comportamenti alimentari disordinati, come il disturbo da alimentazione incontrollata e la sindrome da alimentazione notturna, si riscontrano comunemente nelle persone obese. Il sesso femminile può essere un fattore di rischio, poiché questi disturbi sono più comuni nelle donne [ </a:t>
            </a:r>
            <a:r>
              <a:rPr lang="it-IT" b="0" i="0" u="sng" dirty="0">
                <a:solidFill>
                  <a:srgbClr val="005EA2"/>
                </a:solidFill>
                <a:effectLst/>
                <a:latin typeface="Cambria" panose="02040503050406030204" pitchFamily="18" charset="0"/>
                <a:hlinkClick r:id="rId3"/>
              </a:rPr>
              <a:t>110</a:t>
            </a:r>
            <a:r>
              <a:rPr lang="it-IT" b="0" i="0" dirty="0">
                <a:solidFill>
                  <a:srgbClr val="1B1B1B"/>
                </a:solidFill>
                <a:effectLst/>
                <a:latin typeface="Cambria" panose="02040503050406030204" pitchFamily="18" charset="0"/>
              </a:rPr>
              <a:t> , </a:t>
            </a:r>
            <a:r>
              <a:rPr lang="it-IT" b="0" i="0" u="sng" dirty="0">
                <a:solidFill>
                  <a:srgbClr val="005EA2"/>
                </a:solidFill>
                <a:effectLst/>
                <a:latin typeface="Cambria" panose="02040503050406030204" pitchFamily="18" charset="0"/>
                <a:hlinkClick r:id="rId6"/>
              </a:rPr>
              <a:t>113</a:t>
            </a:r>
            <a:r>
              <a:rPr lang="it-IT" b="0" i="0" dirty="0">
                <a:solidFill>
                  <a:srgbClr val="1B1B1B"/>
                </a:solidFill>
                <a:effectLst/>
                <a:latin typeface="Cambria" panose="02040503050406030204" pitchFamily="18" charset="0"/>
              </a:rPr>
              <a:t> ].</a:t>
            </a:r>
            <a:endParaRPr lang="it-IT" dirty="0"/>
          </a:p>
          <a:p>
            <a:r>
              <a:rPr lang="it-IT" b="0" i="0" dirty="0">
                <a:solidFill>
                  <a:srgbClr val="1B1B1B"/>
                </a:solidFill>
                <a:effectLst/>
                <a:latin typeface="Cambria" panose="02040503050406030204" pitchFamily="18" charset="0"/>
              </a:rPr>
              <a:t>Anche i comportamenti alimentari disordinati, come il disturbo da alimentazione incontrollata e la sindrome da alimentazione notturna, si riscontrano comunemente nelle persone obese. Il sesso femminile può essere un fattore di rischio, poiché questi disturbi sono più comuni nelle donne</a:t>
            </a:r>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5</a:t>
            </a:fld>
            <a:endParaRPr lang="it-IT" noProof="0" dirty="0"/>
          </a:p>
        </p:txBody>
      </p:sp>
    </p:spTree>
    <p:extLst>
      <p:ext uri="{BB962C8B-B14F-4D97-AF65-F5344CB8AC3E}">
        <p14:creationId xmlns:p14="http://schemas.microsoft.com/office/powerpoint/2010/main" val="64851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1B1B1B"/>
                </a:solidFill>
                <a:effectLst/>
                <a:latin typeface="Cambria" panose="02040503050406030204" pitchFamily="18" charset="0"/>
              </a:rPr>
              <a:t>L'obesità è un importante fattore di rischio per lo sviluppo del diabete [ </a:t>
            </a:r>
            <a:r>
              <a:rPr lang="it-IT" b="0" i="0" u="sng" dirty="0">
                <a:solidFill>
                  <a:srgbClr val="005EA2"/>
                </a:solidFill>
                <a:effectLst/>
                <a:latin typeface="Cambria" panose="02040503050406030204" pitchFamily="18" charset="0"/>
                <a:hlinkClick r:id="rId3"/>
              </a:rPr>
              <a:t>116</a:t>
            </a:r>
            <a:r>
              <a:rPr lang="it-IT" b="0" i="0" dirty="0">
                <a:solidFill>
                  <a:srgbClr val="1B1B1B"/>
                </a:solidFill>
                <a:effectLst/>
                <a:latin typeface="Cambria" panose="02040503050406030204" pitchFamily="18" charset="0"/>
              </a:rPr>
              <a:t> ] e secondo una meta-analisi di </a:t>
            </a:r>
            <a:r>
              <a:rPr lang="it-IT" b="0" i="0" dirty="0" err="1">
                <a:solidFill>
                  <a:srgbClr val="1B1B1B"/>
                </a:solidFill>
                <a:effectLst/>
                <a:latin typeface="Cambria" panose="02040503050406030204" pitchFamily="18" charset="0"/>
              </a:rPr>
              <a:t>Guh</a:t>
            </a:r>
            <a:r>
              <a:rPr lang="it-IT" b="0" i="0" dirty="0">
                <a:solidFill>
                  <a:srgbClr val="1B1B1B"/>
                </a:solidFill>
                <a:effectLst/>
                <a:latin typeface="Cambria" panose="02040503050406030204" pitchFamily="18" charset="0"/>
              </a:rPr>
              <a:t> et al. i rapporti di incidenza del diabete sono più elevati nelle femmine rispetto ai maschi </a:t>
            </a:r>
          </a:p>
          <a:p>
            <a:r>
              <a:rPr lang="it-IT" b="0" i="0" dirty="0">
                <a:solidFill>
                  <a:srgbClr val="1B1B1B"/>
                </a:solidFill>
                <a:effectLst/>
                <a:latin typeface="Cambria" panose="02040503050406030204" pitchFamily="18" charset="0"/>
              </a:rPr>
              <a:t>D'altra parte, esiste anche una differenza di genere nel tempo di sviluppo del diabete nelle persone con obesità, poiché gli studi dimostrano che alle donne viene diagnosticato il diabete mellito in età più avanzata e hanno un BMI più elevato alla diagnosi rispetto agli uomini [ </a:t>
            </a:r>
            <a:r>
              <a:rPr lang="it-IT" b="0" i="0" u="sng" dirty="0">
                <a:solidFill>
                  <a:srgbClr val="005EA2"/>
                </a:solidFill>
                <a:effectLst/>
                <a:latin typeface="Cambria" panose="02040503050406030204" pitchFamily="18" charset="0"/>
                <a:hlinkClick r:id="rId4"/>
              </a:rPr>
              <a:t>118</a:t>
            </a:r>
            <a:r>
              <a:rPr lang="it-IT" b="0" i="0" dirty="0">
                <a:solidFill>
                  <a:srgbClr val="1B1B1B"/>
                </a:solidFill>
                <a:effectLst/>
                <a:latin typeface="Cambria" panose="02040503050406030204" pitchFamily="18" charset="0"/>
              </a:rPr>
              <a:t> , </a:t>
            </a:r>
            <a:r>
              <a:rPr lang="it-IT" b="0" i="0" u="sng" dirty="0">
                <a:solidFill>
                  <a:srgbClr val="005EA2"/>
                </a:solidFill>
                <a:effectLst/>
                <a:latin typeface="Cambria" panose="02040503050406030204" pitchFamily="18" charset="0"/>
                <a:hlinkClick r:id="rId5"/>
              </a:rPr>
              <a:t>119</a:t>
            </a:r>
            <a:r>
              <a:rPr lang="it-IT" b="0" i="0" dirty="0">
                <a:solidFill>
                  <a:srgbClr val="1B1B1B"/>
                </a:solidFill>
                <a:effectLst/>
                <a:latin typeface="Cambria" panose="02040503050406030204" pitchFamily="18" charset="0"/>
              </a:rPr>
              <a:t> , </a:t>
            </a:r>
            <a:r>
              <a:rPr lang="it-IT" b="0" i="0" u="sng" dirty="0">
                <a:solidFill>
                  <a:srgbClr val="005EA2"/>
                </a:solidFill>
                <a:effectLst/>
                <a:latin typeface="Cambria" panose="02040503050406030204" pitchFamily="18" charset="0"/>
                <a:hlinkClick r:id="rId6"/>
              </a:rPr>
              <a:t>120</a:t>
            </a:r>
            <a:r>
              <a:rPr lang="it-IT" b="0" i="0" dirty="0">
                <a:solidFill>
                  <a:srgbClr val="1B1B1B"/>
                </a:solidFill>
                <a:effectLst/>
                <a:latin typeface="Cambria" panose="02040503050406030204" pitchFamily="18" charset="0"/>
              </a:rPr>
              <a:t> ]. Queste differenze sono probabilmente dovute all'impatto degli ormoni steroidei sessuali sulla composizione corporea, sulla distribuzione del grasso e sul metabolismo energetico e si attenuano con l'avanzare dell'età e la menopausa </a:t>
            </a:r>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8</a:t>
            </a:fld>
            <a:endParaRPr lang="it-IT" noProof="0" dirty="0"/>
          </a:p>
        </p:txBody>
      </p:sp>
    </p:spTree>
    <p:extLst>
      <p:ext uri="{BB962C8B-B14F-4D97-AF65-F5344CB8AC3E}">
        <p14:creationId xmlns:p14="http://schemas.microsoft.com/office/powerpoint/2010/main" val="106713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9</a:t>
            </a:fld>
            <a:endParaRPr lang="it-IT" noProof="0" dirty="0"/>
          </a:p>
        </p:txBody>
      </p:sp>
    </p:spTree>
    <p:extLst>
      <p:ext uri="{BB962C8B-B14F-4D97-AF65-F5344CB8AC3E}">
        <p14:creationId xmlns:p14="http://schemas.microsoft.com/office/powerpoint/2010/main" val="3882524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dirty="0">
                <a:solidFill>
                  <a:srgbClr val="000000"/>
                </a:solidFill>
                <a:effectLst/>
              </a:rPr>
              <a:t>Rispetto alle donne normopeso, il rischio aumenta linearmente di 1,5 volte tra coloro che sono in sovrappeso (BMI ≥25 e &lt;30 kg/m </a:t>
            </a:r>
            <a:r>
              <a:rPr lang="it-IT" sz="1200" b="0" i="0" baseline="30000" dirty="0">
                <a:solidFill>
                  <a:srgbClr val="000000"/>
                </a:solidFill>
                <a:effectLst/>
              </a:rPr>
              <a:t>2</a:t>
            </a:r>
            <a:r>
              <a:rPr lang="it-IT" sz="1200" b="0" i="0" dirty="0">
                <a:solidFill>
                  <a:srgbClr val="000000"/>
                </a:solidFill>
                <a:effectLst/>
              </a:rPr>
              <a:t> ), di 2,5 volte tra coloro che sono affetti da obesità di classe 1 (BMI ≥30 e &lt;35 kg/m </a:t>
            </a:r>
            <a:r>
              <a:rPr lang="it-IT" sz="1200" b="0" i="0" baseline="30000" dirty="0">
                <a:solidFill>
                  <a:srgbClr val="000000"/>
                </a:solidFill>
                <a:effectLst/>
              </a:rPr>
              <a:t>2</a:t>
            </a:r>
            <a:r>
              <a:rPr lang="it-IT" sz="1200" b="0" i="0" dirty="0">
                <a:solidFill>
                  <a:srgbClr val="000000"/>
                </a:solidFill>
                <a:effectLst/>
              </a:rPr>
              <a:t> ), di 4,5 volte tra coloro che sono affetti da obesità di classe 2 (BMI ≥35 e &lt;40 kg/m </a:t>
            </a:r>
            <a:r>
              <a:rPr lang="it-IT" sz="1200" b="0" i="0" baseline="30000" dirty="0">
                <a:solidFill>
                  <a:srgbClr val="000000"/>
                </a:solidFill>
                <a:effectLst/>
              </a:rPr>
              <a:t>2</a:t>
            </a:r>
            <a:r>
              <a:rPr lang="it-IT" sz="1200" b="0" i="0" dirty="0">
                <a:solidFill>
                  <a:srgbClr val="000000"/>
                </a:solidFill>
                <a:effectLst/>
              </a:rPr>
              <a:t> ) e di 7,1 volte tra coloro che sono affetti da obesità di classe 3 (BMI ≥40 kg/m </a:t>
            </a:r>
            <a:r>
              <a:rPr lang="it-IT" sz="1200" b="0" i="0" baseline="30000" dirty="0">
                <a:solidFill>
                  <a:srgbClr val="000000"/>
                </a:solidFill>
                <a:effectLst/>
              </a:rPr>
              <a:t>2</a:t>
            </a:r>
            <a:r>
              <a:rPr lang="it-IT" sz="1200" b="0" i="0" dirty="0">
                <a:solidFill>
                  <a:srgbClr val="000000"/>
                </a:solidFill>
                <a:effectLst/>
              </a:rPr>
              <a:t> ). </a:t>
            </a:r>
            <a:r>
              <a:rPr lang="it-IT" sz="1200" b="1" i="0" dirty="0">
                <a:solidFill>
                  <a:srgbClr val="0056B3"/>
                </a:solidFill>
                <a:effectLst/>
                <a:hlinkClick r:id="rId3"/>
              </a:rPr>
              <a:t>85</a:t>
            </a:r>
            <a:r>
              <a:rPr lang="it-IT" sz="1200" b="0" i="0" dirty="0">
                <a:solidFill>
                  <a:srgbClr val="000000"/>
                </a:solidFill>
                <a:effectLst/>
              </a:rPr>
              <a:t> Ogni aumento di 5 unità dell'IMC è associato a un aumento del 50% del rischio di tumore dell'endometrio.</a:t>
            </a:r>
            <a:endParaRPr lang="it-IT" sz="1200" dirty="0"/>
          </a:p>
          <a:p>
            <a:endParaRPr lang="it-IT" dirty="0"/>
          </a:p>
          <a:p>
            <a:endParaRPr lang="it-IT" dirty="0"/>
          </a:p>
          <a:p>
            <a:pPr algn="l"/>
            <a:r>
              <a:rPr lang="it-IT" b="0" i="0" dirty="0">
                <a:solidFill>
                  <a:srgbClr val="000000"/>
                </a:solidFill>
                <a:effectLst/>
                <a:latin typeface="Open Sans" panose="020B0606030504020204" pitchFamily="34" charset="0"/>
              </a:rPr>
              <a:t>Sono stati proposti vari meccanismi per spiegare come il grasso corporeo influenzi il rischio di cancro. Le alterazioni dei sistemi ormonali – sia gli ormoni metabolici peptidici che gli ormoni steroidei sessuali – e l'infiammazione cronica sono le ipotesi più studiate. </a:t>
            </a:r>
            <a:r>
              <a:rPr lang="it-IT" b="1" i="0" dirty="0">
                <a:solidFill>
                  <a:srgbClr val="0056B3"/>
                </a:solidFill>
                <a:effectLst/>
                <a:latin typeface="Open Sans" panose="020B0606030504020204" pitchFamily="34" charset="0"/>
                <a:hlinkClick r:id="rId4"/>
              </a:rPr>
              <a:t>29</a:t>
            </a:r>
            <a:r>
              <a:rPr lang="it-IT" b="0" i="0" dirty="0">
                <a:solidFill>
                  <a:srgbClr val="000000"/>
                </a:solidFill>
                <a:effectLst/>
                <a:latin typeface="Open Sans" panose="020B0606030504020204" pitchFamily="34" charset="0"/>
              </a:rPr>
              <a:t> , </a:t>
            </a:r>
            <a:r>
              <a:rPr lang="it-IT" b="1" i="0" dirty="0">
                <a:solidFill>
                  <a:srgbClr val="0056B3"/>
                </a:solidFill>
                <a:effectLst/>
                <a:latin typeface="Open Sans" panose="020B0606030504020204" pitchFamily="34" charset="0"/>
                <a:hlinkClick r:id="rId5"/>
              </a:rPr>
              <a:t>116</a:t>
            </a:r>
            <a:r>
              <a:rPr lang="it-IT" b="0" i="0" dirty="0">
                <a:solidFill>
                  <a:srgbClr val="000000"/>
                </a:solidFill>
                <a:effectLst/>
                <a:latin typeface="Open Sans" panose="020B0606030504020204" pitchFamily="34" charset="0"/>
              </a:rPr>
              <a:t> , </a:t>
            </a:r>
            <a:r>
              <a:rPr lang="it-IT" b="1" i="0" dirty="0">
                <a:solidFill>
                  <a:srgbClr val="0056B3"/>
                </a:solidFill>
                <a:effectLst/>
                <a:latin typeface="Open Sans" panose="020B0606030504020204" pitchFamily="34" charset="0"/>
                <a:hlinkClick r:id="rId6"/>
              </a:rPr>
              <a:t>125</a:t>
            </a:r>
            <a:r>
              <a:rPr lang="it-IT" b="0" i="0" dirty="0">
                <a:solidFill>
                  <a:srgbClr val="000000"/>
                </a:solidFill>
                <a:effectLst/>
                <a:latin typeface="Open Sans" panose="020B0606030504020204" pitchFamily="34" charset="0"/>
              </a:rPr>
              <a:t> Si ritiene che gli effetti dell'adiposità sugli ormoni metabolici influenzino diversi tipi di cancro, mentre si ritiene che gli effetti sugli ormoni steroidei siano più specifici per i tumori sensibili agli ormoni. L'infiammazione locale è stata collegata ad alcuni tumori specifici.</a:t>
            </a:r>
          </a:p>
          <a:p>
            <a:pPr algn="l"/>
            <a:r>
              <a:rPr lang="it-IT" b="0" i="0" dirty="0">
                <a:solidFill>
                  <a:srgbClr val="000000"/>
                </a:solidFill>
                <a:effectLst/>
                <a:latin typeface="Open Sans" panose="020B0606030504020204" pitchFamily="34" charset="0"/>
              </a:rPr>
              <a:t>L'eccesso di adiposità induce </a:t>
            </a:r>
            <a:r>
              <a:rPr lang="it-IT" b="0" i="0" dirty="0" err="1">
                <a:solidFill>
                  <a:srgbClr val="000000"/>
                </a:solidFill>
                <a:effectLst/>
                <a:latin typeface="Open Sans" panose="020B0606030504020204" pitchFamily="34" charset="0"/>
              </a:rPr>
              <a:t>insulino</a:t>
            </a:r>
            <a:r>
              <a:rPr lang="it-IT" b="0" i="0" dirty="0">
                <a:solidFill>
                  <a:srgbClr val="000000"/>
                </a:solidFill>
                <a:effectLst/>
                <a:latin typeface="Open Sans" panose="020B0606030504020204" pitchFamily="34" charset="0"/>
              </a:rPr>
              <a:t>-resistenza e, di conseguenza, </a:t>
            </a:r>
            <a:r>
              <a:rPr lang="it-IT" b="0" i="0" dirty="0" err="1">
                <a:solidFill>
                  <a:srgbClr val="000000"/>
                </a:solidFill>
                <a:effectLst/>
                <a:latin typeface="Open Sans" panose="020B0606030504020204" pitchFamily="34" charset="0"/>
              </a:rPr>
              <a:t>iperinsulinemia</a:t>
            </a:r>
            <a:r>
              <a:rPr lang="it-IT" b="0" i="0" dirty="0">
                <a:solidFill>
                  <a:srgbClr val="000000"/>
                </a:solidFill>
                <a:effectLst/>
                <a:latin typeface="Open Sans" panose="020B0606030504020204" pitchFamily="34" charset="0"/>
              </a:rPr>
              <a:t>. </a:t>
            </a:r>
            <a:r>
              <a:rPr lang="it-IT" b="1" i="0" dirty="0">
                <a:solidFill>
                  <a:srgbClr val="0056B3"/>
                </a:solidFill>
                <a:effectLst/>
                <a:latin typeface="Open Sans" panose="020B0606030504020204" pitchFamily="34" charset="0"/>
                <a:hlinkClick r:id="rId6"/>
              </a:rPr>
              <a:t>125</a:t>
            </a:r>
            <a:r>
              <a:rPr lang="it-IT" b="0" i="0" dirty="0">
                <a:solidFill>
                  <a:srgbClr val="000000"/>
                </a:solidFill>
                <a:effectLst/>
                <a:latin typeface="Open Sans" panose="020B0606030504020204" pitchFamily="34" charset="0"/>
              </a:rPr>
              <a:t> L'</a:t>
            </a:r>
            <a:r>
              <a:rPr lang="it-IT" b="0" i="0" dirty="0" err="1">
                <a:solidFill>
                  <a:srgbClr val="000000"/>
                </a:solidFill>
                <a:effectLst/>
                <a:latin typeface="Open Sans" panose="020B0606030504020204" pitchFamily="34" charset="0"/>
              </a:rPr>
              <a:t>iperinsulinemia</a:t>
            </a:r>
            <a:r>
              <a:rPr lang="it-IT" b="0" i="0" dirty="0">
                <a:solidFill>
                  <a:srgbClr val="000000"/>
                </a:solidFill>
                <a:effectLst/>
                <a:latin typeface="Open Sans" panose="020B0606030504020204" pitchFamily="34" charset="0"/>
              </a:rPr>
              <a:t> indotta sopprime la produzione epatica di proteine ​​leganti il ​​fattore di crescita </a:t>
            </a:r>
            <a:r>
              <a:rPr lang="it-IT" b="0" i="0" dirty="0" err="1">
                <a:solidFill>
                  <a:srgbClr val="000000"/>
                </a:solidFill>
                <a:effectLst/>
                <a:latin typeface="Open Sans" panose="020B0606030504020204" pitchFamily="34" charset="0"/>
              </a:rPr>
              <a:t>insulino</a:t>
            </a:r>
            <a:r>
              <a:rPr lang="it-IT" b="0" i="0" dirty="0">
                <a:solidFill>
                  <a:srgbClr val="000000"/>
                </a:solidFill>
                <a:effectLst/>
                <a:latin typeface="Open Sans" panose="020B0606030504020204" pitchFamily="34" charset="0"/>
              </a:rPr>
              <a:t>-simile (IGF), che, a sua volta, aumenta le concentrazioni di insulina circolante e di IGF-1 biodisponibile. L'attivazione del recettore dell'insulina e del recettore dell'IGF-1 innesca cascate di segnalazione intracellulare, che favoriscono lo sviluppo e la diffusione del tumore. </a:t>
            </a:r>
            <a:r>
              <a:rPr lang="it-IT" b="1" i="0" dirty="0">
                <a:solidFill>
                  <a:srgbClr val="0056B3"/>
                </a:solidFill>
                <a:effectLst/>
                <a:latin typeface="Open Sans" panose="020B0606030504020204" pitchFamily="34" charset="0"/>
                <a:hlinkClick r:id="rId7"/>
              </a:rPr>
              <a:t>126</a:t>
            </a:r>
            <a:r>
              <a:rPr lang="it-IT" b="0" i="0" dirty="0">
                <a:solidFill>
                  <a:srgbClr val="000000"/>
                </a:solidFill>
                <a:effectLst/>
                <a:latin typeface="Open Sans" panose="020B0606030504020204" pitchFamily="34" charset="0"/>
              </a:rPr>
              <a:t> È stato postulato che l'</a:t>
            </a:r>
            <a:r>
              <a:rPr lang="it-IT" b="0" i="0" dirty="0" err="1">
                <a:solidFill>
                  <a:srgbClr val="000000"/>
                </a:solidFill>
                <a:effectLst/>
                <a:latin typeface="Open Sans" panose="020B0606030504020204" pitchFamily="34" charset="0"/>
              </a:rPr>
              <a:t>iperinsulinemia</a:t>
            </a:r>
            <a:r>
              <a:rPr lang="it-IT" b="0" i="0" dirty="0">
                <a:solidFill>
                  <a:srgbClr val="000000"/>
                </a:solidFill>
                <a:effectLst/>
                <a:latin typeface="Open Sans" panose="020B0606030504020204" pitchFamily="34" charset="0"/>
              </a:rPr>
              <a:t> possa agire principalmente aumentando la biodisponibilità dell'IGF-1, piuttosto che attraverso l'attività diretta del ligando.</a:t>
            </a:r>
          </a:p>
          <a:p>
            <a:pPr algn="l"/>
            <a:endParaRPr lang="it-IT" b="0" i="0" dirty="0">
              <a:solidFill>
                <a:srgbClr val="000000"/>
              </a:solidFill>
              <a:effectLst/>
              <a:latin typeface="Open Sans" panose="020B0606030504020204" pitchFamily="34" charset="0"/>
            </a:endParaRPr>
          </a:p>
          <a:p>
            <a:pPr algn="l"/>
            <a:r>
              <a:rPr lang="it-IT" b="0" i="0" dirty="0">
                <a:solidFill>
                  <a:srgbClr val="000000"/>
                </a:solidFill>
                <a:effectLst/>
                <a:latin typeface="Open Sans" panose="020B0606030504020204" pitchFamily="34" charset="0"/>
              </a:rPr>
              <a:t>Il tessuto adiposo produce e secerne un'ampia gamma di molecole </a:t>
            </a:r>
            <a:r>
              <a:rPr lang="it-IT" b="0" i="0" dirty="0" err="1">
                <a:solidFill>
                  <a:srgbClr val="000000"/>
                </a:solidFill>
                <a:effectLst/>
                <a:latin typeface="Open Sans" panose="020B0606030504020204" pitchFamily="34" charset="0"/>
              </a:rPr>
              <a:t>proinfiammatorie</a:t>
            </a:r>
            <a:r>
              <a:rPr lang="it-IT" b="0" i="0" dirty="0">
                <a:solidFill>
                  <a:srgbClr val="000000"/>
                </a:solidFill>
                <a:effectLst/>
                <a:latin typeface="Open Sans" panose="020B0606030504020204" pitchFamily="34" charset="0"/>
              </a:rPr>
              <a:t>, tra cui il fattore di necrosi tumorale </a:t>
            </a:r>
            <a:r>
              <a:rPr lang="el-GR" b="0" i="0" dirty="0">
                <a:solidFill>
                  <a:srgbClr val="000000"/>
                </a:solidFill>
                <a:effectLst/>
                <a:latin typeface="Open Sans" panose="020B0606030504020204" pitchFamily="34" charset="0"/>
              </a:rPr>
              <a:t>α </a:t>
            </a:r>
            <a:r>
              <a:rPr lang="it-IT" b="0" i="0" dirty="0">
                <a:solidFill>
                  <a:srgbClr val="000000"/>
                </a:solidFill>
                <a:effectLst/>
                <a:latin typeface="Open Sans" panose="020B0606030504020204" pitchFamily="34" charset="0"/>
              </a:rPr>
              <a:t>e l'interleuchina-6, che possono causare infiammazione locale nel tessuto adiposo ed effetti sistemici su altri organi. </a:t>
            </a:r>
            <a:r>
              <a:rPr lang="it-IT" b="1" i="0" dirty="0">
                <a:solidFill>
                  <a:srgbClr val="0056B3"/>
                </a:solidFill>
                <a:effectLst/>
                <a:latin typeface="Open Sans" panose="020B0606030504020204" pitchFamily="34" charset="0"/>
                <a:hlinkClick r:id="rId4"/>
              </a:rPr>
              <a:t>29</a:t>
            </a:r>
            <a:r>
              <a:rPr lang="it-IT" b="0" i="0" dirty="0">
                <a:solidFill>
                  <a:srgbClr val="000000"/>
                </a:solidFill>
                <a:effectLst/>
                <a:latin typeface="Open Sans" panose="020B0606030504020204" pitchFamily="34" charset="0"/>
              </a:rPr>
              <a:t> , </a:t>
            </a:r>
            <a:r>
              <a:rPr lang="it-IT" b="1" i="0" dirty="0">
                <a:solidFill>
                  <a:srgbClr val="0056B3"/>
                </a:solidFill>
                <a:effectLst/>
                <a:latin typeface="Open Sans" panose="020B0606030504020204" pitchFamily="34" charset="0"/>
                <a:hlinkClick r:id="rId5"/>
              </a:rPr>
              <a:t>116</a:t>
            </a:r>
            <a:r>
              <a:rPr lang="it-IT" b="0" i="0" dirty="0">
                <a:solidFill>
                  <a:srgbClr val="000000"/>
                </a:solidFill>
                <a:effectLst/>
                <a:latin typeface="Open Sans" panose="020B0606030504020204" pitchFamily="34" charset="0"/>
              </a:rPr>
              <a:t> L'infiammazione cronica di basso grado, spesso identificata negli individui obesi, predispone a determinati tipi di cancro creando un ambiente tissutale che genera stress ossidativi, stimola il danno al DNA, aumenta la proliferazione cellulare e sopprime l'apoptosi.</a:t>
            </a:r>
          </a:p>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13</a:t>
            </a:fld>
            <a:endParaRPr lang="it-IT" noProof="0" dirty="0"/>
          </a:p>
        </p:txBody>
      </p:sp>
    </p:spTree>
    <p:extLst>
      <p:ext uri="{BB962C8B-B14F-4D97-AF65-F5344CB8AC3E}">
        <p14:creationId xmlns:p14="http://schemas.microsoft.com/office/powerpoint/2010/main" val="656038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rgbClr val="000000"/>
                </a:solidFill>
                <a:latin typeface="+mn-lt"/>
              </a:rPr>
              <a:t>Poiché l'obesità peggiora la clinica della PCOS, secondo le Raccomandazioni dell'International </a:t>
            </a:r>
            <a:r>
              <a:rPr lang="it-IT" dirty="0" err="1">
                <a:solidFill>
                  <a:srgbClr val="000000"/>
                </a:solidFill>
                <a:latin typeface="+mn-lt"/>
              </a:rPr>
              <a:t>Evidence-based</a:t>
            </a:r>
            <a:r>
              <a:rPr lang="it-IT" dirty="0">
                <a:solidFill>
                  <a:srgbClr val="000000"/>
                </a:solidFill>
                <a:latin typeface="+mn-lt"/>
              </a:rPr>
              <a:t> Guideline for the </a:t>
            </a:r>
            <a:r>
              <a:rPr lang="it-IT" dirty="0" err="1">
                <a:solidFill>
                  <a:srgbClr val="000000"/>
                </a:solidFill>
                <a:latin typeface="+mn-lt"/>
              </a:rPr>
              <a:t>Assessment</a:t>
            </a:r>
            <a:r>
              <a:rPr lang="it-IT" dirty="0">
                <a:solidFill>
                  <a:srgbClr val="000000"/>
                </a:solidFill>
                <a:latin typeface="+mn-lt"/>
              </a:rPr>
              <a:t> and Management of PCOS, </a:t>
            </a:r>
            <a:r>
              <a:rPr lang="it-IT" b="1" dirty="0">
                <a:solidFill>
                  <a:srgbClr val="000000"/>
                </a:solidFill>
                <a:latin typeface="+mn-lt"/>
              </a:rPr>
              <a:t>la gestione del peso è una delle principali strategie di trattamento.</a:t>
            </a:r>
          </a:p>
          <a:p>
            <a:endParaRPr lang="it-IT" dirty="0"/>
          </a:p>
        </p:txBody>
      </p:sp>
      <p:sp>
        <p:nvSpPr>
          <p:cNvPr id="4" name="Segnaposto numero diapositiva 3"/>
          <p:cNvSpPr>
            <a:spLocks noGrp="1"/>
          </p:cNvSpPr>
          <p:nvPr>
            <p:ph type="sldNum" sz="quarter" idx="5"/>
          </p:nvPr>
        </p:nvSpPr>
        <p:spPr/>
        <p:txBody>
          <a:bodyPr/>
          <a:lstStyle/>
          <a:p>
            <a:fld id="{775A5E35-3DA0-1044-90C6-98C421A1D04C}" type="slidenum">
              <a:rPr lang="it-IT" smtClean="0"/>
              <a:t>14</a:t>
            </a:fld>
            <a:endParaRPr lang="it-IT"/>
          </a:p>
        </p:txBody>
      </p:sp>
    </p:spTree>
    <p:extLst>
      <p:ext uri="{BB962C8B-B14F-4D97-AF65-F5344CB8AC3E}">
        <p14:creationId xmlns:p14="http://schemas.microsoft.com/office/powerpoint/2010/main" val="183945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27/10/25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2418423A-F070-9E46-5DF3-5FFC12C9860E}"/>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id="{2106DEA2-E3F0-AEEA-6323-A7D380213756}"/>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id="{0E7E95A1-538C-37CE-0423-105154F9F6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27/10/25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27/10/25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5" name="Gruppo 4">
            <a:extLst>
              <a:ext uri="{FF2B5EF4-FFF2-40B4-BE49-F238E27FC236}">
                <a16:creationId xmlns:a16="http://schemas.microsoft.com/office/drawing/2014/main" id="{A909E4F4-6E58-4C99-8FCB-E2B2E6880C4E}"/>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id="{AB5AAC35-FC9A-7D6C-E995-70B1B8321543}"/>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B8947C3A-81D2-A03E-7BF6-49FB46C37F0C}"/>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id="{652D582F-91B7-6EB1-B40E-4A6EAD996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5671555F-2DFC-47F0-DBB7-C9D4CFB987A9}"/>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id="{4AC9BAFC-B67E-FCCC-1BBB-B1DE5721C73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id="{90FB7B71-E71A-A43D-D029-E705FD4958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27/10/25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9BC07667-3D77-6EF7-246F-F0E7E9E76BF6}"/>
              </a:ext>
            </a:extLst>
          </p:cNvPr>
          <p:cNvGrpSpPr/>
          <p:nvPr userDrawn="1"/>
        </p:nvGrpSpPr>
        <p:grpSpPr>
          <a:xfrm>
            <a:off x="8166735" y="10622"/>
            <a:ext cx="2857500" cy="6847377"/>
            <a:chOff x="8166735" y="10622"/>
            <a:chExt cx="2857500" cy="6847377"/>
          </a:xfrm>
        </p:grpSpPr>
        <p:sp>
          <p:nvSpPr>
            <p:cNvPr id="6" name="Parallelogramma 14">
              <a:extLst>
                <a:ext uri="{FF2B5EF4-FFF2-40B4-BE49-F238E27FC236}">
                  <a16:creationId xmlns:a16="http://schemas.microsoft.com/office/drawing/2014/main" id="{2B17930C-3847-9F26-27A2-EE4E4A96226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0C724DCC-6C89-226F-7AD0-1226D3E15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27/10/25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8" name="Gruppo 7">
            <a:extLst>
              <a:ext uri="{FF2B5EF4-FFF2-40B4-BE49-F238E27FC236}">
                <a16:creationId xmlns:a16="http://schemas.microsoft.com/office/drawing/2014/main" id="{7EEC3F92-4A54-DA7A-6F17-53A8870AF276}"/>
              </a:ext>
            </a:extLst>
          </p:cNvPr>
          <p:cNvGrpSpPr/>
          <p:nvPr userDrawn="1"/>
        </p:nvGrpSpPr>
        <p:grpSpPr>
          <a:xfrm>
            <a:off x="0" y="6133244"/>
            <a:ext cx="12192000" cy="714133"/>
            <a:chOff x="0" y="6133244"/>
            <a:chExt cx="12192000" cy="714133"/>
          </a:xfrm>
        </p:grpSpPr>
        <p:sp>
          <p:nvSpPr>
            <p:cNvPr id="9" name="Rettangolo 8">
              <a:extLst>
                <a:ext uri="{FF2B5EF4-FFF2-40B4-BE49-F238E27FC236}">
                  <a16:creationId xmlns:a16="http://schemas.microsoft.com/office/drawing/2014/main" id="{4EF7AB09-11A1-55CE-B0F1-2BC1CD44CC8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77A4CEA7-018A-963E-FBCC-C6BED07C874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id="{915ACA79-3695-D739-C1D9-69A5F22B6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FF709F57-FEE0-F7FD-3E3C-251BED19B58E}"/>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id="{EBDD05CD-2E8E-1DD1-6F96-82E2EC0B2BCC}"/>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id="{CD655102-F5D6-949F-E581-D3EC685F6E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grpSp>
        <p:nvGrpSpPr>
          <p:cNvPr id="7" name="Gruppo 6">
            <a:extLst>
              <a:ext uri="{FF2B5EF4-FFF2-40B4-BE49-F238E27FC236}">
                <a16:creationId xmlns:a16="http://schemas.microsoft.com/office/drawing/2014/main" id="{6936F244-16B1-DA2A-F8DF-60F1BC1D65D0}"/>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id="{7A7A9724-8902-6773-83E8-B1DFC2E443E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82D584EA-4D4C-4BA5-C802-26C086B1459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id="{496DF1F4-DD0D-99DD-56BB-201DCBBB5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2B019930-B47E-D329-19C9-7490B828CAD3}"/>
              </a:ext>
            </a:extLst>
          </p:cNvPr>
          <p:cNvGrpSpPr/>
          <p:nvPr userDrawn="1"/>
        </p:nvGrpSpPr>
        <p:grpSpPr>
          <a:xfrm>
            <a:off x="8166735" y="10622"/>
            <a:ext cx="2857500" cy="6847377"/>
            <a:chOff x="8166735" y="10622"/>
            <a:chExt cx="2857500" cy="6847377"/>
          </a:xfrm>
        </p:grpSpPr>
        <p:sp>
          <p:nvSpPr>
            <p:cNvPr id="4" name="Parallelogramma 14">
              <a:extLst>
                <a:ext uri="{FF2B5EF4-FFF2-40B4-BE49-F238E27FC236}">
                  <a16:creationId xmlns:a16="http://schemas.microsoft.com/office/drawing/2014/main" id="{7ECB0B23-A808-1046-6965-3506D9AD56C2}"/>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5" name="Immagine 4">
              <a:extLst>
                <a:ext uri="{FF2B5EF4-FFF2-40B4-BE49-F238E27FC236}">
                  <a16:creationId xmlns:a16="http://schemas.microsoft.com/office/drawing/2014/main" id="{A8D4ED4B-6849-A910-856D-3C32E1F58F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27/10/25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61187"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27/10/25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76840" y="0"/>
            <a:ext cx="153926" cy="6858000"/>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7" name="Immagine 6">
            <a:extLst>
              <a:ext uri="{FF2B5EF4-FFF2-40B4-BE49-F238E27FC236}">
                <a16:creationId xmlns:a16="http://schemas.microsoft.com/office/drawing/2014/main" id="{1B49A922-E9AC-864A-C0FD-86D75E2B13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87" y="3841"/>
            <a:ext cx="4881542"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4" name="Gruppo 3">
            <a:extLst>
              <a:ext uri="{FF2B5EF4-FFF2-40B4-BE49-F238E27FC236}">
                <a16:creationId xmlns:a16="http://schemas.microsoft.com/office/drawing/2014/main" id="{3192690B-F0F1-05EE-C428-3AAA2F362F65}"/>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id="{683888F4-0FA7-5D55-0AE0-C664E73F9EA7}"/>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id="{8ED9A453-B0F3-88AD-3B39-D56D635EFD98}"/>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id="{98033E15-A12A-6594-130E-80F0CD01F2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1CCF69A2-C197-BA82-4951-CA51653F0E51}"/>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id="{C7AFB1F7-9EFC-07A2-E97E-943708F49EC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id="{7D327C5E-9E84-FB89-BB3C-07998D2797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9" name="Gruppo 8">
            <a:extLst>
              <a:ext uri="{FF2B5EF4-FFF2-40B4-BE49-F238E27FC236}">
                <a16:creationId xmlns:a16="http://schemas.microsoft.com/office/drawing/2014/main" id="{D9EA996D-4047-F110-2CA6-C8971FCA83F7}"/>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id="{45484F79-E4D3-53F6-36D8-4C5C0DEE1B9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6" name="Rettangolo 15">
              <a:extLst>
                <a:ext uri="{FF2B5EF4-FFF2-40B4-BE49-F238E27FC236}">
                  <a16:creationId xmlns:a16="http://schemas.microsoft.com/office/drawing/2014/main" id="{7AF5567F-566E-277B-3C1B-A7EC75968769}"/>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7" name="Immagine 16">
              <a:extLst>
                <a:ext uri="{FF2B5EF4-FFF2-40B4-BE49-F238E27FC236}">
                  <a16:creationId xmlns:a16="http://schemas.microsoft.com/office/drawing/2014/main" id="{CEB6C800-DA9E-A4C9-4124-EA632880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4" name="Gruppo 3">
            <a:extLst>
              <a:ext uri="{FF2B5EF4-FFF2-40B4-BE49-F238E27FC236}">
                <a16:creationId xmlns:a16="http://schemas.microsoft.com/office/drawing/2014/main" id="{E34F9DA6-2E1F-35EE-F5BC-AE7D33A64354}"/>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id="{09D3B8B2-D71C-EF3D-506A-2A57F7BD29A1}"/>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id="{8A5D1CF0-1D2B-A1C0-45F2-0A6FF78050E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9BE25E09-1F98-F881-F19B-829F52969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27/10/25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5" name="Gruppo 4">
            <a:extLst>
              <a:ext uri="{FF2B5EF4-FFF2-40B4-BE49-F238E27FC236}">
                <a16:creationId xmlns:a16="http://schemas.microsoft.com/office/drawing/2014/main" id="{95A08AA0-3B13-6134-3D6B-3A364C13954C}"/>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id="{6F77EB52-892A-0092-6498-F8B104F1C7A9}"/>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7" name="Rettangolo 6">
              <a:extLst>
                <a:ext uri="{FF2B5EF4-FFF2-40B4-BE49-F238E27FC236}">
                  <a16:creationId xmlns:a16="http://schemas.microsoft.com/office/drawing/2014/main" id="{D2A55855-B5DC-CAD4-E6F6-BC1ABAE5E3A5}"/>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id="{B521CE2C-F458-53E6-15A4-3DDF32EA6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27/10/25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7" name="Gruppo 6">
            <a:extLst>
              <a:ext uri="{FF2B5EF4-FFF2-40B4-BE49-F238E27FC236}">
                <a16:creationId xmlns:a16="http://schemas.microsoft.com/office/drawing/2014/main" id="{7C265325-6F9C-85D0-B0E3-B67B79A71EFB}"/>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id="{0F8495D8-D76B-C6E5-2386-59639E58D39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EE2559C6-9DA2-3A38-C40B-D414A5CFA47E}"/>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id="{4AD1E231-96D8-8062-91A5-4288B1B3A5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27/10/25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3" name="Gruppo 2">
            <a:extLst>
              <a:ext uri="{FF2B5EF4-FFF2-40B4-BE49-F238E27FC236}">
                <a16:creationId xmlns:a16="http://schemas.microsoft.com/office/drawing/2014/main" id="{C3BF1989-943E-5095-52C1-5D54A4F57E6A}"/>
              </a:ext>
            </a:extLst>
          </p:cNvPr>
          <p:cNvGrpSpPr/>
          <p:nvPr userDrawn="1"/>
        </p:nvGrpSpPr>
        <p:grpSpPr>
          <a:xfrm>
            <a:off x="0" y="6133244"/>
            <a:ext cx="12192000" cy="714133"/>
            <a:chOff x="0" y="6133244"/>
            <a:chExt cx="12192000" cy="714133"/>
          </a:xfrm>
        </p:grpSpPr>
        <p:sp>
          <p:nvSpPr>
            <p:cNvPr id="4" name="Rettangolo 3">
              <a:extLst>
                <a:ext uri="{FF2B5EF4-FFF2-40B4-BE49-F238E27FC236}">
                  <a16:creationId xmlns:a16="http://schemas.microsoft.com/office/drawing/2014/main" id="{3DB00B3A-C73C-FEF7-D0EA-50032E3A0EDB}"/>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5" name="Rettangolo 4">
              <a:extLst>
                <a:ext uri="{FF2B5EF4-FFF2-40B4-BE49-F238E27FC236}">
                  <a16:creationId xmlns:a16="http://schemas.microsoft.com/office/drawing/2014/main" id="{1B142B75-6E1A-3326-7672-BF16E2BEC6CD}"/>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1CDA020C-77E6-4573-D69A-C399851DF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19B7BF6A-3EF9-279C-05CD-62BA2EE27242}"/>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D1867750-EA89-EFEA-40CB-4FA8E18FEF5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2" name="Immagine 11">
              <a:extLst>
                <a:ext uri="{FF2B5EF4-FFF2-40B4-BE49-F238E27FC236}">
                  <a16:creationId xmlns:a16="http://schemas.microsoft.com/office/drawing/2014/main" id="{5C1440DD-F731-6E48-65CC-2D288A20D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grpSp>
        <p:nvGrpSpPr>
          <p:cNvPr id="19" name="Gruppo 18">
            <a:extLst>
              <a:ext uri="{FF2B5EF4-FFF2-40B4-BE49-F238E27FC236}">
                <a16:creationId xmlns:a16="http://schemas.microsoft.com/office/drawing/2014/main" id="{6C7DC939-7217-A60C-AAE6-CFC9326765EE}"/>
              </a:ext>
            </a:extLst>
          </p:cNvPr>
          <p:cNvGrpSpPr/>
          <p:nvPr userDrawn="1"/>
        </p:nvGrpSpPr>
        <p:grpSpPr>
          <a:xfrm>
            <a:off x="8166735" y="10623"/>
            <a:ext cx="2857500" cy="6119550"/>
            <a:chOff x="4425159" y="10623"/>
            <a:chExt cx="2857500" cy="611955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425159" y="10623"/>
              <a:ext cx="2857500" cy="6119550"/>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8" name="Immagine 17">
              <a:extLst>
                <a:ext uri="{FF2B5EF4-FFF2-40B4-BE49-F238E27FC236}">
                  <a16:creationId xmlns:a16="http://schemas.microsoft.com/office/drawing/2014/main" id="{DCCC9D6E-2F2B-2AA8-15B1-DBEAB565E16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25164" y="580196"/>
              <a:ext cx="2831281" cy="4929684"/>
            </a:xfrm>
            <a:prstGeom prst="rect">
              <a:avLst/>
            </a:prstGeom>
          </p:spPr>
        </p:pic>
      </p:gr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27/10/25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12" name="Gruppo 11">
            <a:extLst>
              <a:ext uri="{FF2B5EF4-FFF2-40B4-BE49-F238E27FC236}">
                <a16:creationId xmlns:a16="http://schemas.microsoft.com/office/drawing/2014/main" id="{E5BF0961-A70C-D79A-DF8E-DE4FF7A0A45D}"/>
              </a:ext>
            </a:extLst>
          </p:cNvPr>
          <p:cNvGrpSpPr/>
          <p:nvPr userDrawn="1"/>
        </p:nvGrpSpPr>
        <p:grpSpPr>
          <a:xfrm>
            <a:off x="8166735" y="10622"/>
            <a:ext cx="2857500" cy="6847377"/>
            <a:chOff x="8166735" y="10622"/>
            <a:chExt cx="2857500" cy="6847377"/>
          </a:xfrm>
        </p:grpSpPr>
        <p:sp>
          <p:nvSpPr>
            <p:cNvPr id="9" name="Parallelogramma 14">
              <a:extLst>
                <a:ext uri="{FF2B5EF4-FFF2-40B4-BE49-F238E27FC236}">
                  <a16:creationId xmlns:a16="http://schemas.microsoft.com/office/drawing/2014/main" id="{F0532277-D603-17CA-7706-8AFB3C60BD4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0" name="Immagine 9">
              <a:extLst>
                <a:ext uri="{FF2B5EF4-FFF2-40B4-BE49-F238E27FC236}">
                  <a16:creationId xmlns:a16="http://schemas.microsoft.com/office/drawing/2014/main" id="{D65EBDA1-EBE9-0CCF-A58A-C842DB8BEEBA}"/>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186/1471-2458-9-88"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17/S136898001300059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doi.org/10.1186/1471-2458-9-8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doi.org/10.1186/1471-2458-9-88"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096000" y="984112"/>
            <a:ext cx="5059680" cy="1759670"/>
          </a:xfrm>
        </p:spPr>
        <p:txBody>
          <a:bodyPr>
            <a:normAutofit/>
          </a:bodyPr>
          <a:lstStyle/>
          <a:p>
            <a:r>
              <a:rPr lang="it-IT" sz="4000" b="1" dirty="0"/>
              <a:t>OBESITA’ E SESSO FEMMINILE: MAGGIORI RISCHI NUTRIZIONALI?</a:t>
            </a:r>
            <a:endParaRPr lang="it-IT" sz="4000" dirty="0">
              <a:solidFill>
                <a:srgbClr val="304297"/>
              </a:solidFill>
            </a:endParaRP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096000" y="4114218"/>
            <a:ext cx="5059680" cy="1984830"/>
          </a:xfrm>
        </p:spPr>
        <p:txBody>
          <a:bodyPr>
            <a:normAutofit fontScale="55000" lnSpcReduction="20000"/>
          </a:bodyPr>
          <a:lstStyle/>
          <a:p>
            <a:r>
              <a:rPr lang="it-IT" sz="5800" b="1" dirty="0">
                <a:solidFill>
                  <a:srgbClr val="E79130"/>
                </a:solidFill>
              </a:rPr>
              <a:t>Barbara paolini</a:t>
            </a:r>
          </a:p>
          <a:p>
            <a:r>
              <a:rPr lang="it-IT" sz="2800" b="1" dirty="0">
                <a:solidFill>
                  <a:srgbClr val="E79130"/>
                </a:solidFill>
              </a:rPr>
              <a:t>Direttore </a:t>
            </a:r>
            <a:r>
              <a:rPr lang="it-IT" sz="2800" b="1" dirty="0" err="1">
                <a:solidFill>
                  <a:srgbClr val="E79130"/>
                </a:solidFill>
              </a:rPr>
              <a:t>uo</a:t>
            </a:r>
            <a:r>
              <a:rPr lang="it-IT" sz="2800" b="1" dirty="0">
                <a:solidFill>
                  <a:srgbClr val="E79130"/>
                </a:solidFill>
              </a:rPr>
              <a:t> dietetica e nutrizione clinica, policlinico universitario santa </a:t>
            </a:r>
            <a:r>
              <a:rPr lang="it-IT" sz="2800" b="1" dirty="0" err="1">
                <a:solidFill>
                  <a:srgbClr val="E79130"/>
                </a:solidFill>
              </a:rPr>
              <a:t>maria</a:t>
            </a:r>
            <a:r>
              <a:rPr lang="it-IT" sz="2800" b="1" dirty="0">
                <a:solidFill>
                  <a:srgbClr val="E79130"/>
                </a:solidFill>
              </a:rPr>
              <a:t> alle scotte – </a:t>
            </a:r>
            <a:r>
              <a:rPr lang="it-IT" sz="2800" b="1" dirty="0" err="1">
                <a:solidFill>
                  <a:srgbClr val="E79130"/>
                </a:solidFill>
              </a:rPr>
              <a:t>siena</a:t>
            </a:r>
            <a:endParaRPr lang="it-IT" sz="2800" b="1" dirty="0">
              <a:solidFill>
                <a:srgbClr val="E79130"/>
              </a:solidFill>
            </a:endParaRPr>
          </a:p>
          <a:p>
            <a:r>
              <a:rPr lang="it-IT" sz="2800" b="1" dirty="0">
                <a:solidFill>
                  <a:srgbClr val="E79130"/>
                </a:solidFill>
              </a:rPr>
              <a:t>Presidente nazionale associazione italiana dietetica e nutrizione clinica</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oftware, Icona del computer, schermata&#10;&#10;Descrizione generata automaticamente">
            <a:extLst>
              <a:ext uri="{FF2B5EF4-FFF2-40B4-BE49-F238E27FC236}">
                <a16:creationId xmlns:a16="http://schemas.microsoft.com/office/drawing/2014/main" id="{D46E4999-E396-DCA5-608B-63B99F70B525}"/>
              </a:ext>
            </a:extLst>
          </p:cNvPr>
          <p:cNvPicPr>
            <a:picLocks noChangeAspect="1"/>
          </p:cNvPicPr>
          <p:nvPr/>
        </p:nvPicPr>
        <p:blipFill>
          <a:blip r:embed="rId2">
            <a:extLst>
              <a:ext uri="{28A0092B-C50C-407E-A947-70E740481C1C}">
                <a14:useLocalDpi xmlns:a14="http://schemas.microsoft.com/office/drawing/2010/main" val="0"/>
              </a:ext>
            </a:extLst>
          </a:blip>
          <a:srcRect l="3722" t="20738" r="13327" b="11306"/>
          <a:stretch/>
        </p:blipFill>
        <p:spPr>
          <a:xfrm>
            <a:off x="1304553" y="784415"/>
            <a:ext cx="9637252" cy="4934459"/>
          </a:xfrm>
          <a:prstGeom prst="rect">
            <a:avLst/>
          </a:prstGeom>
        </p:spPr>
      </p:pic>
      <p:sp>
        <p:nvSpPr>
          <p:cNvPr id="7" name="CasellaDiTesto 6">
            <a:extLst>
              <a:ext uri="{FF2B5EF4-FFF2-40B4-BE49-F238E27FC236}">
                <a16:creationId xmlns:a16="http://schemas.microsoft.com/office/drawing/2014/main" id="{936A52D1-82F7-EAFF-67E1-AEAB4519942F}"/>
              </a:ext>
            </a:extLst>
          </p:cNvPr>
          <p:cNvSpPr txBox="1"/>
          <p:nvPr/>
        </p:nvSpPr>
        <p:spPr>
          <a:xfrm>
            <a:off x="1050011" y="243140"/>
            <a:ext cx="6098582" cy="387286"/>
          </a:xfrm>
          <a:prstGeom prst="rect">
            <a:avLst/>
          </a:prstGeom>
          <a:noFill/>
        </p:spPr>
        <p:txBody>
          <a:bodyPr wrap="square">
            <a:spAutoFit/>
          </a:bodyPr>
          <a:lstStyle/>
          <a:p>
            <a:pPr algn="l">
              <a:lnSpc>
                <a:spcPts val="2250"/>
              </a:lnSpc>
            </a:pPr>
            <a:r>
              <a:rPr lang="it-IT" sz="2000" b="1" i="0" dirty="0">
                <a:solidFill>
                  <a:srgbClr val="1B1B1B"/>
                </a:solidFill>
                <a:effectLst/>
              </a:rPr>
              <a:t>IPERTENSIONE</a:t>
            </a:r>
          </a:p>
        </p:txBody>
      </p:sp>
      <p:sp>
        <p:nvSpPr>
          <p:cNvPr id="2" name="CasellaDiTesto 1">
            <a:extLst>
              <a:ext uri="{FF2B5EF4-FFF2-40B4-BE49-F238E27FC236}">
                <a16:creationId xmlns:a16="http://schemas.microsoft.com/office/drawing/2014/main" id="{CABBBFC7-E071-BA63-9836-AC125BFC8B8F}"/>
              </a:ext>
            </a:extLst>
          </p:cNvPr>
          <p:cNvSpPr txBox="1"/>
          <p:nvPr/>
        </p:nvSpPr>
        <p:spPr>
          <a:xfrm>
            <a:off x="430078" y="5842862"/>
            <a:ext cx="8093989" cy="307777"/>
          </a:xfrm>
          <a:prstGeom prst="rect">
            <a:avLst/>
          </a:prstGeom>
          <a:noFill/>
        </p:spPr>
        <p:txBody>
          <a:bodyPr wrap="square">
            <a:spAutoFit/>
          </a:bodyPr>
          <a:lstStyle/>
          <a:p>
            <a:pPr algn="l"/>
            <a:r>
              <a:rPr lang="it-IT" sz="1400" b="0" i="1" dirty="0">
                <a:solidFill>
                  <a:srgbClr val="1B1B1B"/>
                </a:solidFill>
                <a:effectLst/>
              </a:rPr>
              <a:t>BMC Public Health. 2009 Mar 25;9:88. </a:t>
            </a:r>
            <a:r>
              <a:rPr lang="it-IT" sz="1400" b="0" i="1" dirty="0" err="1">
                <a:solidFill>
                  <a:srgbClr val="1B1B1B"/>
                </a:solidFill>
                <a:effectLst/>
              </a:rPr>
              <a:t>doi</a:t>
            </a:r>
            <a:r>
              <a:rPr lang="it-IT" sz="1400" b="0" i="1" dirty="0">
                <a:solidFill>
                  <a:srgbClr val="1B1B1B"/>
                </a:solidFill>
                <a:effectLst/>
              </a:rPr>
              <a:t>: </a:t>
            </a:r>
            <a:r>
              <a:rPr lang="it-IT" sz="1400" b="0" i="1" u="sng" dirty="0">
                <a:solidFill>
                  <a:srgbClr val="005EA2"/>
                </a:solidFill>
                <a:effectLst/>
                <a:hlinkClick r:id="rId3"/>
              </a:rPr>
              <a:t>10.1186/1471-2458-9-88</a:t>
            </a:r>
            <a:endParaRPr lang="it-IT" sz="1400" i="1" dirty="0"/>
          </a:p>
        </p:txBody>
      </p:sp>
    </p:spTree>
    <p:extLst>
      <p:ext uri="{BB962C8B-B14F-4D97-AF65-F5344CB8AC3E}">
        <p14:creationId xmlns:p14="http://schemas.microsoft.com/office/powerpoint/2010/main" val="3098655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software, Icona del computer&#10;&#10;Descrizione generata automaticamente">
            <a:extLst>
              <a:ext uri="{FF2B5EF4-FFF2-40B4-BE49-F238E27FC236}">
                <a16:creationId xmlns:a16="http://schemas.microsoft.com/office/drawing/2014/main" id="{38AACCA9-F1B9-1B55-A76F-437E1BD90C28}"/>
              </a:ext>
            </a:extLst>
          </p:cNvPr>
          <p:cNvPicPr>
            <a:picLocks noChangeAspect="1"/>
          </p:cNvPicPr>
          <p:nvPr/>
        </p:nvPicPr>
        <p:blipFill>
          <a:blip r:embed="rId2">
            <a:extLst>
              <a:ext uri="{28A0092B-C50C-407E-A947-70E740481C1C}">
                <a14:useLocalDpi xmlns:a14="http://schemas.microsoft.com/office/drawing/2010/main" val="0"/>
              </a:ext>
            </a:extLst>
          </a:blip>
          <a:srcRect l="3722" t="21057" r="13925" b="8435"/>
          <a:stretch/>
        </p:blipFill>
        <p:spPr>
          <a:xfrm>
            <a:off x="2123268" y="1119320"/>
            <a:ext cx="8632556" cy="4619359"/>
          </a:xfrm>
          <a:prstGeom prst="rect">
            <a:avLst/>
          </a:prstGeom>
        </p:spPr>
      </p:pic>
      <p:sp>
        <p:nvSpPr>
          <p:cNvPr id="6" name="CasellaDiTesto 5">
            <a:extLst>
              <a:ext uri="{FF2B5EF4-FFF2-40B4-BE49-F238E27FC236}">
                <a16:creationId xmlns:a16="http://schemas.microsoft.com/office/drawing/2014/main" id="{4B0D7B29-8313-9217-EE77-E5BA117F44A1}"/>
              </a:ext>
            </a:extLst>
          </p:cNvPr>
          <p:cNvSpPr txBox="1"/>
          <p:nvPr/>
        </p:nvSpPr>
        <p:spPr>
          <a:xfrm>
            <a:off x="1050011" y="243140"/>
            <a:ext cx="6098582" cy="387286"/>
          </a:xfrm>
          <a:prstGeom prst="rect">
            <a:avLst/>
          </a:prstGeom>
          <a:noFill/>
        </p:spPr>
        <p:txBody>
          <a:bodyPr wrap="square">
            <a:spAutoFit/>
          </a:bodyPr>
          <a:lstStyle/>
          <a:p>
            <a:pPr algn="l">
              <a:lnSpc>
                <a:spcPts val="2250"/>
              </a:lnSpc>
            </a:pPr>
            <a:r>
              <a:rPr lang="it-IT" sz="2000" b="1" dirty="0">
                <a:solidFill>
                  <a:srgbClr val="1B1B1B"/>
                </a:solidFill>
              </a:rPr>
              <a:t>CORONAROPATIA</a:t>
            </a:r>
            <a:endParaRPr lang="it-IT" sz="2000" b="1" i="0" dirty="0">
              <a:solidFill>
                <a:srgbClr val="1B1B1B"/>
              </a:solidFill>
              <a:effectLst/>
            </a:endParaRPr>
          </a:p>
        </p:txBody>
      </p:sp>
      <p:sp>
        <p:nvSpPr>
          <p:cNvPr id="8" name="CasellaDiTesto 7">
            <a:extLst>
              <a:ext uri="{FF2B5EF4-FFF2-40B4-BE49-F238E27FC236}">
                <a16:creationId xmlns:a16="http://schemas.microsoft.com/office/drawing/2014/main" id="{A71B2CA5-E0ED-1944-A215-4FC37AA0CCE6}"/>
              </a:ext>
            </a:extLst>
          </p:cNvPr>
          <p:cNvSpPr txBox="1"/>
          <p:nvPr/>
        </p:nvSpPr>
        <p:spPr>
          <a:xfrm>
            <a:off x="259941" y="5824311"/>
            <a:ext cx="6098582" cy="307777"/>
          </a:xfrm>
          <a:prstGeom prst="rect">
            <a:avLst/>
          </a:prstGeom>
          <a:noFill/>
        </p:spPr>
        <p:txBody>
          <a:bodyPr wrap="square">
            <a:spAutoFit/>
          </a:bodyPr>
          <a:lstStyle/>
          <a:p>
            <a:pPr algn="l"/>
            <a:r>
              <a:rPr lang="it-IT" sz="1400" b="0" i="1" dirty="0">
                <a:solidFill>
                  <a:srgbClr val="1B1B1B"/>
                </a:solidFill>
                <a:effectLst/>
              </a:rPr>
              <a:t>BMC Public Health. 2009 Mar 25;9:88</a:t>
            </a:r>
            <a:endParaRPr lang="it-IT" sz="1400" i="1" dirty="0"/>
          </a:p>
        </p:txBody>
      </p:sp>
    </p:spTree>
    <p:extLst>
      <p:ext uri="{BB962C8B-B14F-4D97-AF65-F5344CB8AC3E}">
        <p14:creationId xmlns:p14="http://schemas.microsoft.com/office/powerpoint/2010/main" val="3570607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 dettagli sono nella didascalia che segue l'immagine">
            <a:extLst>
              <a:ext uri="{FF2B5EF4-FFF2-40B4-BE49-F238E27FC236}">
                <a16:creationId xmlns:a16="http://schemas.microsoft.com/office/drawing/2014/main" id="{D2DC50B7-7D74-23EB-41DE-37603175B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683" y="243398"/>
            <a:ext cx="9570634" cy="554521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5F358873-5C0D-8A17-131C-2605FFEB0376}"/>
              </a:ext>
            </a:extLst>
          </p:cNvPr>
          <p:cNvSpPr txBox="1"/>
          <p:nvPr/>
        </p:nvSpPr>
        <p:spPr>
          <a:xfrm>
            <a:off x="232474" y="5843982"/>
            <a:ext cx="9174997" cy="307777"/>
          </a:xfrm>
          <a:prstGeom prst="rect">
            <a:avLst/>
          </a:prstGeom>
          <a:noFill/>
        </p:spPr>
        <p:txBody>
          <a:bodyPr wrap="square">
            <a:spAutoFit/>
          </a:bodyPr>
          <a:lstStyle/>
          <a:p>
            <a:r>
              <a:rPr lang="en-US" sz="1400" i="1" strike="noStrike" spc="-1" dirty="0">
                <a:solidFill>
                  <a:srgbClr val="002060"/>
                </a:solidFill>
              </a:rPr>
              <a:t>CA A Cancer J Clinicians, Volume: 69, Issue: 2, Pages: 88-112, First published: 12 December 2018, DOI: (10.3322/caac.21499) </a:t>
            </a:r>
          </a:p>
        </p:txBody>
      </p:sp>
    </p:spTree>
    <p:extLst>
      <p:ext uri="{BB962C8B-B14F-4D97-AF65-F5344CB8AC3E}">
        <p14:creationId xmlns:p14="http://schemas.microsoft.com/office/powerpoint/2010/main" val="375020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CF40F4D2-E9EE-6447-36BF-BF1FF769BCF4}"/>
              </a:ext>
            </a:extLst>
          </p:cNvPr>
          <p:cNvPicPr/>
          <p:nvPr/>
        </p:nvPicPr>
        <p:blipFill>
          <a:blip r:embed="rId3"/>
          <a:srcRect t="44699"/>
          <a:stretch/>
        </p:blipFill>
        <p:spPr>
          <a:xfrm>
            <a:off x="2087382" y="691803"/>
            <a:ext cx="7898410" cy="2991173"/>
          </a:xfrm>
          <a:prstGeom prst="rect">
            <a:avLst/>
          </a:prstGeom>
          <a:ln>
            <a:noFill/>
          </a:ln>
        </p:spPr>
      </p:pic>
      <p:sp>
        <p:nvSpPr>
          <p:cNvPr id="9" name="CasellaDiTesto 8">
            <a:extLst>
              <a:ext uri="{FF2B5EF4-FFF2-40B4-BE49-F238E27FC236}">
                <a16:creationId xmlns:a16="http://schemas.microsoft.com/office/drawing/2014/main" id="{5D198097-D12B-A229-6216-FB945A5024C6}"/>
              </a:ext>
            </a:extLst>
          </p:cNvPr>
          <p:cNvSpPr txBox="1"/>
          <p:nvPr/>
        </p:nvSpPr>
        <p:spPr>
          <a:xfrm>
            <a:off x="418452" y="3809153"/>
            <a:ext cx="11453249" cy="1200329"/>
          </a:xfrm>
          <a:prstGeom prst="rect">
            <a:avLst/>
          </a:prstGeom>
          <a:noFill/>
        </p:spPr>
        <p:txBody>
          <a:bodyPr wrap="square">
            <a:spAutoFit/>
          </a:bodyPr>
          <a:lstStyle/>
          <a:p>
            <a:pPr algn="just"/>
            <a:r>
              <a:rPr lang="it-IT" b="1" i="0" dirty="0">
                <a:solidFill>
                  <a:srgbClr val="000000"/>
                </a:solidFill>
                <a:effectLst/>
              </a:rPr>
              <a:t>K endometrio: </a:t>
            </a:r>
            <a:r>
              <a:rPr lang="it-IT" b="0" i="0" dirty="0">
                <a:solidFill>
                  <a:srgbClr val="000000"/>
                </a:solidFill>
                <a:effectLst/>
              </a:rPr>
              <a:t>Rispetto al normopeso, il rischio aumenta linearmente di 1,5 volte nel sovrappeso (BMI ≥25 e &lt;30), di 2,5 nell’obesità di classe 1 (BMI ≥30 e &lt;35), di 4,5 volte nell’obesità di classe 2 (BMI ≥35 e &lt;40) e di 7,1 volte nell’obesità di classe 3 (BMI ≥40). Ogni aumento di 5 unità dell'IMC è associato a un aumento del 50% del rischio di tumore dell'endometrio.</a:t>
            </a:r>
            <a:endParaRPr lang="it-IT" dirty="0"/>
          </a:p>
        </p:txBody>
      </p:sp>
      <p:sp>
        <p:nvSpPr>
          <p:cNvPr id="11" name="CasellaDiTesto 10">
            <a:extLst>
              <a:ext uri="{FF2B5EF4-FFF2-40B4-BE49-F238E27FC236}">
                <a16:creationId xmlns:a16="http://schemas.microsoft.com/office/drawing/2014/main" id="{D2C5C4D5-0C10-9868-ECBB-7E14E6ADA322}"/>
              </a:ext>
            </a:extLst>
          </p:cNvPr>
          <p:cNvSpPr txBox="1"/>
          <p:nvPr/>
        </p:nvSpPr>
        <p:spPr>
          <a:xfrm>
            <a:off x="418451" y="5073667"/>
            <a:ext cx="11236273" cy="646331"/>
          </a:xfrm>
          <a:prstGeom prst="rect">
            <a:avLst/>
          </a:prstGeom>
          <a:noFill/>
        </p:spPr>
        <p:txBody>
          <a:bodyPr wrap="square">
            <a:spAutoFit/>
          </a:bodyPr>
          <a:lstStyle/>
          <a:p>
            <a:r>
              <a:rPr lang="it-IT" b="1" i="0" dirty="0">
                <a:solidFill>
                  <a:srgbClr val="000000"/>
                </a:solidFill>
                <a:effectLst/>
              </a:rPr>
              <a:t>K esofago</a:t>
            </a:r>
            <a:r>
              <a:rPr lang="it-IT" b="0" i="0" dirty="0">
                <a:solidFill>
                  <a:srgbClr val="000000"/>
                </a:solidFill>
                <a:effectLst/>
              </a:rPr>
              <a:t>: adiposità centrale è associata a un aumento del rischio di adenocarcinoma esofageo del 34% per aumento di 10 cm della circonferenza della vita e del 38% per aumento di 0,1 unità del rapporto vita-fianchi. </a:t>
            </a:r>
            <a:endParaRPr lang="it-IT" dirty="0"/>
          </a:p>
        </p:txBody>
      </p:sp>
      <p:sp>
        <p:nvSpPr>
          <p:cNvPr id="12" name="CasellaDiTesto 11">
            <a:extLst>
              <a:ext uri="{FF2B5EF4-FFF2-40B4-BE49-F238E27FC236}">
                <a16:creationId xmlns:a16="http://schemas.microsoft.com/office/drawing/2014/main" id="{1271A6EE-9A6A-A665-B7BC-2DAA37AD5AB4}"/>
              </a:ext>
            </a:extLst>
          </p:cNvPr>
          <p:cNvSpPr txBox="1"/>
          <p:nvPr/>
        </p:nvSpPr>
        <p:spPr>
          <a:xfrm>
            <a:off x="232474" y="189860"/>
            <a:ext cx="6689588" cy="400110"/>
          </a:xfrm>
          <a:prstGeom prst="rect">
            <a:avLst/>
          </a:prstGeom>
          <a:noFill/>
        </p:spPr>
        <p:txBody>
          <a:bodyPr wrap="none" rtlCol="0">
            <a:spAutoFit/>
          </a:bodyPr>
          <a:lstStyle/>
          <a:p>
            <a:r>
              <a:rPr lang="it-IT" sz="2000" b="1" dirty="0">
                <a:solidFill>
                  <a:srgbClr val="002060"/>
                </a:solidFill>
              </a:rPr>
              <a:t>PERCENTUALE DI TUMORI ATTRIBUIBILI ALL’ECCESSO DI PESO</a:t>
            </a:r>
          </a:p>
        </p:txBody>
      </p:sp>
      <p:sp>
        <p:nvSpPr>
          <p:cNvPr id="14" name="CasellaDiTesto 13">
            <a:extLst>
              <a:ext uri="{FF2B5EF4-FFF2-40B4-BE49-F238E27FC236}">
                <a16:creationId xmlns:a16="http://schemas.microsoft.com/office/drawing/2014/main" id="{698A3FAF-9F11-7062-621B-7F1CB7D14A4F}"/>
              </a:ext>
            </a:extLst>
          </p:cNvPr>
          <p:cNvSpPr txBox="1"/>
          <p:nvPr/>
        </p:nvSpPr>
        <p:spPr>
          <a:xfrm>
            <a:off x="232474" y="5843982"/>
            <a:ext cx="9174997" cy="307777"/>
          </a:xfrm>
          <a:prstGeom prst="rect">
            <a:avLst/>
          </a:prstGeom>
          <a:noFill/>
        </p:spPr>
        <p:txBody>
          <a:bodyPr wrap="square">
            <a:spAutoFit/>
          </a:bodyPr>
          <a:lstStyle/>
          <a:p>
            <a:r>
              <a:rPr lang="en-US" sz="1400" i="1" strike="noStrike" spc="-1" dirty="0">
                <a:solidFill>
                  <a:srgbClr val="002060"/>
                </a:solidFill>
              </a:rPr>
              <a:t>CA A Cancer J Clinicians, Volume: 69, Issue: 2, Pages: 88-112, First published: 12 December 2018, DOI: (10.3322/caac.21499) </a:t>
            </a:r>
          </a:p>
        </p:txBody>
      </p:sp>
    </p:spTree>
    <p:extLst>
      <p:ext uri="{BB962C8B-B14F-4D97-AF65-F5344CB8AC3E}">
        <p14:creationId xmlns:p14="http://schemas.microsoft.com/office/powerpoint/2010/main" val="3914724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id="{D4E66B99-265A-9657-FAE2-CBB39A2EA44D}"/>
              </a:ext>
            </a:extLst>
          </p:cNvPr>
          <p:cNvPicPr>
            <a:picLocks noChangeAspect="1"/>
          </p:cNvPicPr>
          <p:nvPr/>
        </p:nvPicPr>
        <p:blipFill rotWithShape="1">
          <a:blip r:embed="rId3">
            <a:extLst>
              <a:ext uri="{28A0092B-C50C-407E-A947-70E740481C1C}">
                <a14:useLocalDpi xmlns:a14="http://schemas.microsoft.com/office/drawing/2010/main" val="0"/>
              </a:ext>
            </a:extLst>
          </a:blip>
          <a:srcRect l="1242" r="2408" b="22195"/>
          <a:stretch/>
        </p:blipFill>
        <p:spPr>
          <a:xfrm>
            <a:off x="648929" y="267116"/>
            <a:ext cx="11060858" cy="5560246"/>
          </a:xfrm>
          <a:prstGeom prst="rect">
            <a:avLst/>
          </a:prstGeom>
          <a:solidFill>
            <a:schemeClr val="bg1"/>
          </a:solidFill>
          <a:ln>
            <a:noFill/>
          </a:ln>
        </p:spPr>
      </p:pic>
      <p:sp>
        <p:nvSpPr>
          <p:cNvPr id="2" name="Rettangolo 1">
            <a:extLst>
              <a:ext uri="{FF2B5EF4-FFF2-40B4-BE49-F238E27FC236}">
                <a16:creationId xmlns:a16="http://schemas.microsoft.com/office/drawing/2014/main" id="{6BA089A6-BE7F-0099-C1B2-15B104929405}"/>
              </a:ext>
            </a:extLst>
          </p:cNvPr>
          <p:cNvSpPr/>
          <p:nvPr/>
        </p:nvSpPr>
        <p:spPr>
          <a:xfrm>
            <a:off x="8865030" y="5827362"/>
            <a:ext cx="2076773"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055AD285-488B-E86A-6726-932E0DD2511F}"/>
              </a:ext>
            </a:extLst>
          </p:cNvPr>
          <p:cNvSpPr txBox="1"/>
          <p:nvPr/>
        </p:nvSpPr>
        <p:spPr>
          <a:xfrm>
            <a:off x="10662834" y="6354305"/>
            <a:ext cx="1046953" cy="369332"/>
          </a:xfrm>
          <a:prstGeom prst="rect">
            <a:avLst/>
          </a:prstGeom>
          <a:noFill/>
        </p:spPr>
        <p:txBody>
          <a:bodyPr wrap="none" rtlCol="0">
            <a:spAutoFit/>
          </a:bodyPr>
          <a:lstStyle/>
          <a:p>
            <a:r>
              <a:rPr lang="it-IT" dirty="0"/>
              <a:t>B. Paolini</a:t>
            </a:r>
          </a:p>
        </p:txBody>
      </p:sp>
    </p:spTree>
    <p:extLst>
      <p:ext uri="{BB962C8B-B14F-4D97-AF65-F5344CB8AC3E}">
        <p14:creationId xmlns:p14="http://schemas.microsoft.com/office/powerpoint/2010/main" val="195294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53D0020-3F3B-D00B-481B-1767AD941864}"/>
              </a:ext>
            </a:extLst>
          </p:cNvPr>
          <p:cNvSpPr txBox="1"/>
          <p:nvPr/>
        </p:nvSpPr>
        <p:spPr>
          <a:xfrm>
            <a:off x="1180454" y="1171434"/>
            <a:ext cx="10628608" cy="1477328"/>
          </a:xfrm>
          <a:prstGeom prst="rect">
            <a:avLst/>
          </a:prstGeom>
          <a:noFill/>
        </p:spPr>
        <p:txBody>
          <a:bodyPr wrap="square">
            <a:spAutoFit/>
          </a:bodyPr>
          <a:lstStyle/>
          <a:p>
            <a:pPr algn="just"/>
            <a:r>
              <a:rPr lang="it-IT" b="0" i="0" dirty="0">
                <a:solidFill>
                  <a:srgbClr val="000000"/>
                </a:solidFill>
                <a:effectLst/>
              </a:rPr>
              <a:t>L'associazione tra perdita di peso e successivo rischio di cancro non è stata ancora stabilita. </a:t>
            </a:r>
          </a:p>
          <a:p>
            <a:pPr algn="just"/>
            <a:endParaRPr lang="it-IT" b="0" i="0" dirty="0">
              <a:solidFill>
                <a:srgbClr val="000000"/>
              </a:solidFill>
              <a:effectLst/>
            </a:endParaRPr>
          </a:p>
          <a:p>
            <a:pPr algn="just"/>
            <a:r>
              <a:rPr lang="it-IT" b="0" i="0" dirty="0">
                <a:solidFill>
                  <a:srgbClr val="000000"/>
                </a:solidFill>
                <a:effectLst/>
              </a:rPr>
              <a:t>Gli studi osservazionali sulla perdita di peso e sul rischio di cancro sono spesso limitati a causa del piccolo numero di individui che mantengono con successo la perdita di peso e della mancanza di informazioni sull'intenzionalità della perdita di peso</a:t>
            </a:r>
          </a:p>
        </p:txBody>
      </p:sp>
      <p:sp>
        <p:nvSpPr>
          <p:cNvPr id="7" name="CasellaDiTesto 6">
            <a:extLst>
              <a:ext uri="{FF2B5EF4-FFF2-40B4-BE49-F238E27FC236}">
                <a16:creationId xmlns:a16="http://schemas.microsoft.com/office/drawing/2014/main" id="{2C5DB74F-BE35-4636-243F-51D38F1FEB79}"/>
              </a:ext>
            </a:extLst>
          </p:cNvPr>
          <p:cNvSpPr txBox="1"/>
          <p:nvPr/>
        </p:nvSpPr>
        <p:spPr>
          <a:xfrm>
            <a:off x="382937" y="3195642"/>
            <a:ext cx="11426125" cy="2031325"/>
          </a:xfrm>
          <a:prstGeom prst="rect">
            <a:avLst/>
          </a:prstGeom>
          <a:noFill/>
        </p:spPr>
        <p:txBody>
          <a:bodyPr wrap="square">
            <a:spAutoFit/>
          </a:bodyPr>
          <a:lstStyle/>
          <a:p>
            <a:pPr algn="just"/>
            <a:r>
              <a:rPr lang="it-IT" b="0" i="0" dirty="0">
                <a:solidFill>
                  <a:srgbClr val="000000"/>
                </a:solidFill>
                <a:effectLst/>
              </a:rPr>
              <a:t>In una recente revisione sistematica basata su 34 studi che esaminano diversi tipi di perdita di peso (intenzionale, non intenzionale, causa indefinita), 16 studi hanno riscontrato una significativa riduzione del rischio di cancro incidente associato alla perdita di peso, la maggior parte dei quali riguardava donne per cancro al seno in postmenopausa e cancro dell'endometrio. </a:t>
            </a:r>
          </a:p>
          <a:p>
            <a:pPr algn="just"/>
            <a:endParaRPr lang="it-IT" b="0" i="0" dirty="0">
              <a:solidFill>
                <a:srgbClr val="000000"/>
              </a:solidFill>
              <a:effectLst/>
            </a:endParaRPr>
          </a:p>
          <a:p>
            <a:pPr algn="just"/>
            <a:r>
              <a:rPr lang="it-IT" b="0" i="0" dirty="0">
                <a:solidFill>
                  <a:srgbClr val="000000"/>
                </a:solidFill>
                <a:effectLst/>
              </a:rPr>
              <a:t>La perdita di peso intenzionale (con o senza chirurgia bariatrica) ha portato a riduzioni dal 24% al 78% nell'incidenza complessiva del cancro</a:t>
            </a:r>
            <a:r>
              <a:rPr lang="it-IT" dirty="0">
                <a:solidFill>
                  <a:srgbClr val="000000"/>
                </a:solidFill>
              </a:rPr>
              <a:t>.</a:t>
            </a:r>
            <a:endParaRPr lang="it-IT" dirty="0"/>
          </a:p>
        </p:txBody>
      </p:sp>
      <p:sp>
        <p:nvSpPr>
          <p:cNvPr id="9" name="CasellaDiTesto 8">
            <a:extLst>
              <a:ext uri="{FF2B5EF4-FFF2-40B4-BE49-F238E27FC236}">
                <a16:creationId xmlns:a16="http://schemas.microsoft.com/office/drawing/2014/main" id="{F4A6BB95-8C90-1234-FB65-D1228A655B83}"/>
              </a:ext>
            </a:extLst>
          </p:cNvPr>
          <p:cNvSpPr txBox="1"/>
          <p:nvPr/>
        </p:nvSpPr>
        <p:spPr>
          <a:xfrm>
            <a:off x="275094" y="5625728"/>
            <a:ext cx="11703805" cy="292388"/>
          </a:xfrm>
          <a:prstGeom prst="rect">
            <a:avLst/>
          </a:prstGeom>
          <a:noFill/>
        </p:spPr>
        <p:txBody>
          <a:bodyPr wrap="square">
            <a:spAutoFit/>
          </a:bodyPr>
          <a:lstStyle/>
          <a:p>
            <a:r>
              <a:rPr lang="it-IT" sz="1300" b="0" i="1" dirty="0" err="1">
                <a:solidFill>
                  <a:srgbClr val="1C1D1E"/>
                </a:solidFill>
                <a:effectLst/>
              </a:rPr>
              <a:t>Birks</a:t>
            </a:r>
            <a:r>
              <a:rPr lang="it-IT" sz="1300" b="0" i="1" dirty="0">
                <a:solidFill>
                  <a:srgbClr val="1C1D1E"/>
                </a:solidFill>
                <a:effectLst/>
              </a:rPr>
              <a:t> </a:t>
            </a:r>
            <a:r>
              <a:rPr lang="it-IT" sz="1300" b="0" i="1" dirty="0" err="1">
                <a:solidFill>
                  <a:srgbClr val="1C1D1E"/>
                </a:solidFill>
                <a:effectLst/>
              </a:rPr>
              <a:t>S</a:t>
            </a:r>
            <a:r>
              <a:rPr lang="it-IT" sz="1300" b="0" i="1" dirty="0">
                <a:solidFill>
                  <a:srgbClr val="1C1D1E"/>
                </a:solidFill>
                <a:effectLst/>
              </a:rPr>
              <a:t>, </a:t>
            </a:r>
            <a:r>
              <a:rPr lang="it-IT" sz="1300" b="0" i="1" dirty="0" err="1">
                <a:solidFill>
                  <a:srgbClr val="1C1D1E"/>
                </a:solidFill>
                <a:effectLst/>
              </a:rPr>
              <a:t>Peeters</a:t>
            </a:r>
            <a:r>
              <a:rPr lang="it-IT" sz="1300" b="0" i="1" dirty="0">
                <a:solidFill>
                  <a:srgbClr val="1C1D1E"/>
                </a:solidFill>
                <a:effectLst/>
              </a:rPr>
              <a:t> A, </a:t>
            </a:r>
            <a:r>
              <a:rPr lang="it-IT" sz="1300" b="0" i="1" dirty="0" err="1">
                <a:solidFill>
                  <a:srgbClr val="1C1D1E"/>
                </a:solidFill>
                <a:effectLst/>
              </a:rPr>
              <a:t>Backholer</a:t>
            </a:r>
            <a:r>
              <a:rPr lang="it-IT" sz="1300" b="0" i="1" dirty="0">
                <a:solidFill>
                  <a:srgbClr val="1C1D1E"/>
                </a:solidFill>
                <a:effectLst/>
              </a:rPr>
              <a:t> K, O'Brien </a:t>
            </a:r>
            <a:r>
              <a:rPr lang="it-IT" sz="1300" b="0" i="1" dirty="0" err="1">
                <a:solidFill>
                  <a:srgbClr val="1C1D1E"/>
                </a:solidFill>
                <a:effectLst/>
              </a:rPr>
              <a:t>P</a:t>
            </a:r>
            <a:r>
              <a:rPr lang="it-IT" sz="1300" b="0" i="1" dirty="0">
                <a:solidFill>
                  <a:srgbClr val="1C1D1E"/>
                </a:solidFill>
                <a:effectLst/>
              </a:rPr>
              <a:t>, Brown </a:t>
            </a:r>
            <a:r>
              <a:rPr lang="it-IT" sz="1300" b="0" i="1" dirty="0" err="1">
                <a:solidFill>
                  <a:srgbClr val="1C1D1E"/>
                </a:solidFill>
                <a:effectLst/>
              </a:rPr>
              <a:t>W</a:t>
            </a:r>
            <a:r>
              <a:rPr lang="it-IT" sz="1300" b="0" i="1" dirty="0">
                <a:solidFill>
                  <a:srgbClr val="1C1D1E"/>
                </a:solidFill>
                <a:effectLst/>
              </a:rPr>
              <a:t>. A </a:t>
            </a:r>
            <a:r>
              <a:rPr lang="it-IT" sz="1300" b="0" i="1" dirty="0" err="1">
                <a:solidFill>
                  <a:srgbClr val="1C1D1E"/>
                </a:solidFill>
                <a:effectLst/>
              </a:rPr>
              <a:t>systematic</a:t>
            </a:r>
            <a:r>
              <a:rPr lang="it-IT" sz="1300" b="0" i="1" dirty="0">
                <a:solidFill>
                  <a:srgbClr val="1C1D1E"/>
                </a:solidFill>
                <a:effectLst/>
              </a:rPr>
              <a:t> review of the impact of weight </a:t>
            </a:r>
            <a:r>
              <a:rPr lang="it-IT" sz="1300" b="0" i="1" dirty="0" err="1">
                <a:solidFill>
                  <a:srgbClr val="1C1D1E"/>
                </a:solidFill>
                <a:effectLst/>
              </a:rPr>
              <a:t>loss</a:t>
            </a:r>
            <a:r>
              <a:rPr lang="it-IT" sz="1300" b="0" i="1" dirty="0">
                <a:solidFill>
                  <a:srgbClr val="1C1D1E"/>
                </a:solidFill>
                <a:effectLst/>
              </a:rPr>
              <a:t> on </a:t>
            </a:r>
            <a:r>
              <a:rPr lang="it-IT" sz="1300" b="0" i="1" dirty="0" err="1">
                <a:solidFill>
                  <a:srgbClr val="1C1D1E"/>
                </a:solidFill>
                <a:effectLst/>
              </a:rPr>
              <a:t>cancer</a:t>
            </a:r>
            <a:r>
              <a:rPr lang="it-IT" sz="1300" b="0" i="1" dirty="0">
                <a:solidFill>
                  <a:srgbClr val="1C1D1E"/>
                </a:solidFill>
                <a:effectLst/>
              </a:rPr>
              <a:t> </a:t>
            </a:r>
            <a:r>
              <a:rPr lang="it-IT" sz="1300" b="0" i="1" dirty="0" err="1">
                <a:solidFill>
                  <a:srgbClr val="1C1D1E"/>
                </a:solidFill>
                <a:effectLst/>
              </a:rPr>
              <a:t>incidence</a:t>
            </a:r>
            <a:r>
              <a:rPr lang="it-IT" sz="1300" b="0" i="1" dirty="0">
                <a:solidFill>
                  <a:srgbClr val="1C1D1E"/>
                </a:solidFill>
                <a:effectLst/>
              </a:rPr>
              <a:t> and </a:t>
            </a:r>
            <a:r>
              <a:rPr lang="it-IT" sz="1300" b="0" i="1" dirty="0" err="1">
                <a:solidFill>
                  <a:srgbClr val="1C1D1E"/>
                </a:solidFill>
                <a:effectLst/>
              </a:rPr>
              <a:t>mortality</a:t>
            </a:r>
            <a:r>
              <a:rPr lang="it-IT" sz="1300" b="0" i="1" dirty="0">
                <a:solidFill>
                  <a:srgbClr val="1C1D1E"/>
                </a:solidFill>
                <a:effectLst/>
              </a:rPr>
              <a:t>. </a:t>
            </a:r>
            <a:r>
              <a:rPr lang="it-IT" sz="1300" b="0" i="1" dirty="0" err="1">
                <a:solidFill>
                  <a:srgbClr val="1C1D1E"/>
                </a:solidFill>
                <a:effectLst/>
              </a:rPr>
              <a:t>Obes</a:t>
            </a:r>
            <a:r>
              <a:rPr lang="it-IT" sz="1300" b="0" i="1" dirty="0">
                <a:solidFill>
                  <a:srgbClr val="1C1D1E"/>
                </a:solidFill>
                <a:effectLst/>
              </a:rPr>
              <a:t> Rev. 2012; </a:t>
            </a:r>
            <a:r>
              <a:rPr lang="it-IT" sz="1300" b="1" i="1" dirty="0">
                <a:solidFill>
                  <a:srgbClr val="1C1D1E"/>
                </a:solidFill>
                <a:effectLst/>
              </a:rPr>
              <a:t>13</a:t>
            </a:r>
            <a:r>
              <a:rPr lang="it-IT" sz="1300" b="0" i="1" dirty="0">
                <a:solidFill>
                  <a:srgbClr val="1C1D1E"/>
                </a:solidFill>
                <a:effectLst/>
              </a:rPr>
              <a:t>: 868-891.</a:t>
            </a:r>
            <a:endParaRPr lang="it-IT" sz="1300" i="1" dirty="0"/>
          </a:p>
        </p:txBody>
      </p:sp>
      <p:sp>
        <p:nvSpPr>
          <p:cNvPr id="11" name="CasellaDiTesto 10">
            <a:extLst>
              <a:ext uri="{FF2B5EF4-FFF2-40B4-BE49-F238E27FC236}">
                <a16:creationId xmlns:a16="http://schemas.microsoft.com/office/drawing/2014/main" id="{882A6BDA-3E5A-EEF0-9D24-7052A0A6FDDE}"/>
              </a:ext>
            </a:extLst>
          </p:cNvPr>
          <p:cNvSpPr txBox="1"/>
          <p:nvPr/>
        </p:nvSpPr>
        <p:spPr>
          <a:xfrm>
            <a:off x="275093" y="224444"/>
            <a:ext cx="6854911" cy="400110"/>
          </a:xfrm>
          <a:prstGeom prst="rect">
            <a:avLst/>
          </a:prstGeom>
          <a:noFill/>
        </p:spPr>
        <p:txBody>
          <a:bodyPr wrap="square">
            <a:spAutoFit/>
          </a:bodyPr>
          <a:lstStyle/>
          <a:p>
            <a:pPr algn="l"/>
            <a:r>
              <a:rPr lang="it-IT" sz="2000" b="1" i="0" dirty="0">
                <a:solidFill>
                  <a:schemeClr val="tx2"/>
                </a:solidFill>
                <a:effectLst/>
              </a:rPr>
              <a:t>EFFETTO DELLA PERDITA DI PESO SUL RISCHIO DI CANCRO</a:t>
            </a:r>
          </a:p>
        </p:txBody>
      </p:sp>
    </p:spTree>
    <p:extLst>
      <p:ext uri="{BB962C8B-B14F-4D97-AF65-F5344CB8AC3E}">
        <p14:creationId xmlns:p14="http://schemas.microsoft.com/office/powerpoint/2010/main" val="1308896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D39D552-FBB6-205E-F12A-142A11FD7D53}"/>
              </a:ext>
            </a:extLst>
          </p:cNvPr>
          <p:cNvSpPr>
            <a:spLocks noChangeArrowheads="1"/>
          </p:cNvSpPr>
          <p:nvPr/>
        </p:nvSpPr>
        <p:spPr bwMode="auto">
          <a:xfrm>
            <a:off x="196770" y="3294924"/>
            <a:ext cx="11435284" cy="1795363"/>
          </a:xfrm>
          <a:prstGeom prst="rect">
            <a:avLst/>
          </a:prstGeom>
          <a:noFill/>
          <a:ln>
            <a:noFill/>
          </a:ln>
        </p:spPr>
        <p:txBody>
          <a:bodyPr wrap="square">
            <a:spAutoFit/>
          </a:bodyPr>
          <a:lstStyle>
            <a:lvl1pPr>
              <a:spcBef>
                <a:spcPts val="800"/>
              </a:spcBef>
              <a:buSzPct val="100000"/>
              <a:buFont typeface="Arial" panose="020B0604020202020204" pitchFamily="34" charset="0"/>
              <a:buChar char="•"/>
              <a:defRPr sz="3200">
                <a:solidFill>
                  <a:srgbClr val="000000"/>
                </a:solidFill>
                <a:latin typeface="Calibri" panose="020F0502020204030204" pitchFamily="34" charset="0"/>
              </a:defRPr>
            </a:lvl1pPr>
            <a:lvl2pPr marL="742950" indent="-285750">
              <a:spcBef>
                <a:spcPts val="700"/>
              </a:spcBef>
              <a:buSzPct val="100000"/>
              <a:buFont typeface="Arial" panose="020B0604020202020204" pitchFamily="34" charset="0"/>
              <a:buChar char="–"/>
              <a:defRPr sz="2800">
                <a:solidFill>
                  <a:srgbClr val="000000"/>
                </a:solidFill>
                <a:latin typeface="Calibri" panose="020F0502020204030204" pitchFamily="34" charset="0"/>
              </a:defRPr>
            </a:lvl2pPr>
            <a:lvl3pPr marL="1143000" indent="-228600">
              <a:spcBef>
                <a:spcPts val="600"/>
              </a:spcBef>
              <a:buSzPct val="100000"/>
              <a:buFont typeface="Arial" panose="020B0604020202020204" pitchFamily="34" charset="0"/>
              <a:buChar char="•"/>
              <a:defRPr sz="2400">
                <a:solidFill>
                  <a:srgbClr val="000000"/>
                </a:solidFill>
                <a:latin typeface="Calibri" panose="020F0502020204030204" pitchFamily="34" charset="0"/>
              </a:defRPr>
            </a:lvl3pPr>
            <a:lvl4pPr marL="16002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4pPr>
            <a:lvl5pPr marL="20574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9pPr>
          </a:lstStyle>
          <a:p>
            <a:pPr algn="just">
              <a:spcBef>
                <a:spcPct val="0"/>
              </a:spcBef>
              <a:buSzTx/>
              <a:buFontTx/>
              <a:buNone/>
              <a:defRPr/>
            </a:pPr>
            <a:r>
              <a:rPr lang="it-IT" altLang="it-IT" sz="1800" dirty="0">
                <a:solidFill>
                  <a:srgbClr val="002060"/>
                </a:solidFill>
              </a:rPr>
              <a:t>L’aderenza alla dieta mediterranea determina una ridotta morbilità per malattie cardiovascolari (CVD) in menopausa. </a:t>
            </a:r>
          </a:p>
          <a:p>
            <a:pPr algn="just">
              <a:spcBef>
                <a:spcPct val="0"/>
              </a:spcBef>
              <a:buSzTx/>
              <a:buFontTx/>
              <a:buNone/>
              <a:defRPr/>
            </a:pPr>
            <a:endParaRPr lang="it-IT" altLang="it-IT" sz="1800" dirty="0">
              <a:solidFill>
                <a:srgbClr val="002060"/>
              </a:solidFill>
            </a:endParaRPr>
          </a:p>
          <a:p>
            <a:pPr algn="just">
              <a:spcBef>
                <a:spcPct val="0"/>
              </a:spcBef>
              <a:buSzTx/>
              <a:buFontTx/>
              <a:buNone/>
              <a:defRPr/>
            </a:pPr>
            <a:r>
              <a:rPr lang="it-IT" altLang="it-IT" sz="1800" dirty="0">
                <a:solidFill>
                  <a:srgbClr val="002060"/>
                </a:solidFill>
              </a:rPr>
              <a:t>Donne con un'elevata aderenza alla </a:t>
            </a:r>
            <a:r>
              <a:rPr lang="it-IT" altLang="it-IT" sz="1800" dirty="0" err="1">
                <a:solidFill>
                  <a:srgbClr val="002060"/>
                </a:solidFill>
              </a:rPr>
              <a:t>MedD</a:t>
            </a:r>
            <a:r>
              <a:rPr lang="it-IT" altLang="it-IT" sz="1800" dirty="0">
                <a:solidFill>
                  <a:srgbClr val="002060"/>
                </a:solidFill>
              </a:rPr>
              <a:t>, hanno mostrato una maggiore riduzione dei valori di colesterolo totale, LDL, trigliceridi, PCR, e frequenza cardiaca a riposo rispetto a quelli con una bassa aderenza alla </a:t>
            </a:r>
            <a:r>
              <a:rPr lang="it-IT" altLang="it-IT" sz="1800" dirty="0" err="1">
                <a:solidFill>
                  <a:srgbClr val="002060"/>
                </a:solidFill>
              </a:rPr>
              <a:t>MedD</a:t>
            </a:r>
            <a:r>
              <a:rPr lang="it-IT" altLang="it-IT" sz="1800" dirty="0">
                <a:solidFill>
                  <a:srgbClr val="002060"/>
                </a:solidFill>
              </a:rPr>
              <a:t>, suggerendo che una stretta aderenza alla </a:t>
            </a:r>
            <a:r>
              <a:rPr lang="it-IT" altLang="it-IT" sz="1800" dirty="0" err="1">
                <a:solidFill>
                  <a:srgbClr val="002060"/>
                </a:solidFill>
              </a:rPr>
              <a:t>MedD</a:t>
            </a:r>
            <a:r>
              <a:rPr lang="it-IT" altLang="it-IT" sz="1800" dirty="0">
                <a:solidFill>
                  <a:srgbClr val="002060"/>
                </a:solidFill>
              </a:rPr>
              <a:t> è associata a un effetto  cardioprotettivo effetto nelle donne in peri- e menopausa. </a:t>
            </a:r>
          </a:p>
          <a:p>
            <a:pPr algn="just">
              <a:buFont typeface="Arial" panose="020B0604020202020204" pitchFamily="34" charset="0"/>
              <a:buNone/>
              <a:defRPr/>
            </a:pPr>
            <a:r>
              <a:rPr lang="it-IT" sz="1400" i="1" dirty="0">
                <a:solidFill>
                  <a:srgbClr val="002060"/>
                </a:solidFill>
              </a:rPr>
              <a:t>				</a:t>
            </a:r>
            <a:r>
              <a:rPr lang="it-IT" sz="1400" i="1" dirty="0" err="1">
                <a:solidFill>
                  <a:srgbClr val="002060"/>
                </a:solidFill>
              </a:rPr>
              <a:t>Nutr</a:t>
            </a:r>
            <a:r>
              <a:rPr lang="it-IT" sz="1400" i="1" dirty="0">
                <a:solidFill>
                  <a:srgbClr val="002060"/>
                </a:solidFill>
              </a:rPr>
              <a:t> </a:t>
            </a:r>
            <a:r>
              <a:rPr lang="it-IT" sz="1400" i="1" dirty="0" err="1">
                <a:solidFill>
                  <a:srgbClr val="002060"/>
                </a:solidFill>
              </a:rPr>
              <a:t>Metab</a:t>
            </a:r>
            <a:r>
              <a:rPr lang="it-IT" sz="1400" i="1" dirty="0">
                <a:solidFill>
                  <a:srgbClr val="002060"/>
                </a:solidFill>
              </a:rPr>
              <a:t> </a:t>
            </a:r>
            <a:r>
              <a:rPr lang="it-IT" sz="1400" i="1" dirty="0" err="1">
                <a:solidFill>
                  <a:srgbClr val="002060"/>
                </a:solidFill>
              </a:rPr>
              <a:t>Cardiovasc</a:t>
            </a:r>
            <a:r>
              <a:rPr lang="it-IT" sz="1400" i="1" dirty="0">
                <a:solidFill>
                  <a:srgbClr val="002060"/>
                </a:solidFill>
              </a:rPr>
              <a:t> Dis</a:t>
            </a:r>
            <a:r>
              <a:rPr lang="it-IT" sz="1400" i="1" cap="small" dirty="0">
                <a:solidFill>
                  <a:srgbClr val="002060"/>
                </a:solidFill>
              </a:rPr>
              <a:t>.</a:t>
            </a:r>
            <a:r>
              <a:rPr lang="it-IT" sz="1400" i="1" dirty="0">
                <a:solidFill>
                  <a:srgbClr val="002060"/>
                </a:solidFill>
              </a:rPr>
              <a:t>2006 Dec;16(8):559-68.</a:t>
            </a:r>
            <a:endParaRPr lang="it-IT" altLang="it-IT" sz="1400" i="1" dirty="0">
              <a:solidFill>
                <a:srgbClr val="002060"/>
              </a:solidFill>
            </a:endParaRPr>
          </a:p>
        </p:txBody>
      </p:sp>
      <p:sp>
        <p:nvSpPr>
          <p:cNvPr id="7" name="CasellaDiTesto 6">
            <a:extLst>
              <a:ext uri="{FF2B5EF4-FFF2-40B4-BE49-F238E27FC236}">
                <a16:creationId xmlns:a16="http://schemas.microsoft.com/office/drawing/2014/main" id="{E4CD19F9-4CE5-F36B-6B86-22BC3B7A05F2}"/>
              </a:ext>
            </a:extLst>
          </p:cNvPr>
          <p:cNvSpPr txBox="1"/>
          <p:nvPr/>
        </p:nvSpPr>
        <p:spPr>
          <a:xfrm>
            <a:off x="3982065" y="1133707"/>
            <a:ext cx="7702578" cy="1754326"/>
          </a:xfrm>
          <a:prstGeom prst="rect">
            <a:avLst/>
          </a:prstGeom>
          <a:noFill/>
        </p:spPr>
        <p:txBody>
          <a:bodyPr wrap="square">
            <a:spAutoFit/>
          </a:bodyPr>
          <a:lstStyle/>
          <a:p>
            <a:pPr marL="259080" lvl="1" indent="-129540" algn="just">
              <a:buFont typeface="Arial"/>
              <a:buChar char="•"/>
              <a:defRPr/>
            </a:pPr>
            <a:r>
              <a:rPr lang="en-US" sz="1800" dirty="0">
                <a:solidFill>
                  <a:schemeClr val="tx2"/>
                </a:solidFill>
                <a:ea typeface="Arimo"/>
                <a:cs typeface="Arimo"/>
                <a:sym typeface="Arimo"/>
              </a:rPr>
              <a:t>La </a:t>
            </a:r>
            <a:r>
              <a:rPr lang="en-US" sz="1800" dirty="0" err="1">
                <a:solidFill>
                  <a:schemeClr val="tx2"/>
                </a:solidFill>
                <a:ea typeface="Arimo"/>
                <a:cs typeface="Arimo"/>
                <a:sym typeface="Arimo"/>
              </a:rPr>
              <a:t>dieta</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Mediterranea</a:t>
            </a:r>
            <a:r>
              <a:rPr lang="en-US" sz="1800" dirty="0">
                <a:solidFill>
                  <a:schemeClr val="tx2"/>
                </a:solidFill>
                <a:ea typeface="Arimo"/>
                <a:cs typeface="Arimo"/>
                <a:sym typeface="Arimo"/>
              </a:rPr>
              <a:t> ha ridotto il </a:t>
            </a:r>
            <a:r>
              <a:rPr lang="en-US" sz="1800" dirty="0" err="1">
                <a:solidFill>
                  <a:schemeClr val="tx2"/>
                </a:solidFill>
                <a:ea typeface="Arimo"/>
                <a:cs typeface="Arimo"/>
                <a:sym typeface="Arimo"/>
              </a:rPr>
              <a:t>rischio</a:t>
            </a:r>
            <a:r>
              <a:rPr lang="en-US" sz="1800" dirty="0">
                <a:solidFill>
                  <a:schemeClr val="tx2"/>
                </a:solidFill>
                <a:ea typeface="Arimo"/>
                <a:cs typeface="Arimo"/>
                <a:sym typeface="Arimo"/>
              </a:rPr>
              <a:t> di </a:t>
            </a:r>
            <a:r>
              <a:rPr lang="en-US" sz="1800" dirty="0" err="1">
                <a:solidFill>
                  <a:schemeClr val="tx2"/>
                </a:solidFill>
                <a:ea typeface="Arimo"/>
                <a:cs typeface="Arimo"/>
                <a:sym typeface="Arimo"/>
              </a:rPr>
              <a:t>mortalità</a:t>
            </a:r>
            <a:r>
              <a:rPr lang="en-US" sz="1800" dirty="0">
                <a:solidFill>
                  <a:schemeClr val="tx2"/>
                </a:solidFill>
                <a:ea typeface="Arimo"/>
                <a:cs typeface="Arimo"/>
                <a:sym typeface="Arimo"/>
              </a:rPr>
              <a:t> per </a:t>
            </a:r>
            <a:r>
              <a:rPr lang="en-US" sz="1800" dirty="0" err="1">
                <a:solidFill>
                  <a:schemeClr val="tx2"/>
                </a:solidFill>
                <a:ea typeface="Arimo"/>
                <a:cs typeface="Arimo"/>
                <a:sym typeface="Arimo"/>
              </a:rPr>
              <a:t>tutte</a:t>
            </a:r>
            <a:r>
              <a:rPr lang="en-US" sz="1800" dirty="0">
                <a:solidFill>
                  <a:schemeClr val="tx2"/>
                </a:solidFill>
                <a:ea typeface="Arimo"/>
                <a:cs typeface="Arimo"/>
                <a:sym typeface="Arimo"/>
              </a:rPr>
              <a:t> le cause, </a:t>
            </a:r>
            <a:r>
              <a:rPr lang="en-US" sz="1800" dirty="0" err="1">
                <a:solidFill>
                  <a:schemeClr val="tx2"/>
                </a:solidFill>
                <a:ea typeface="Arimo"/>
                <a:cs typeface="Arimo"/>
                <a:sym typeface="Arimo"/>
              </a:rPr>
              <a:t>malattie</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cardiovascolari</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cancro</a:t>
            </a:r>
            <a:r>
              <a:rPr lang="en-US" sz="1800" dirty="0">
                <a:solidFill>
                  <a:schemeClr val="tx2"/>
                </a:solidFill>
                <a:ea typeface="Arimo"/>
                <a:cs typeface="Arimo"/>
                <a:sym typeface="Arimo"/>
              </a:rPr>
              <a:t> e </a:t>
            </a:r>
            <a:r>
              <a:rPr lang="en-US" sz="1800" dirty="0" err="1">
                <a:solidFill>
                  <a:schemeClr val="tx2"/>
                </a:solidFill>
                <a:ea typeface="Arimo"/>
                <a:cs typeface="Arimo"/>
                <a:sym typeface="Arimo"/>
              </a:rPr>
              <a:t>altre</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malattie</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croniche</a:t>
            </a:r>
            <a:endParaRPr lang="en-US" sz="1800" dirty="0">
              <a:solidFill>
                <a:schemeClr val="tx2"/>
              </a:solidFill>
            </a:endParaRPr>
          </a:p>
          <a:p>
            <a:pPr marL="259080" lvl="1" indent="-129540" algn="just">
              <a:buFont typeface="Arial"/>
              <a:buChar char="•"/>
            </a:pPr>
            <a:r>
              <a:rPr lang="en-US" sz="1800" dirty="0" err="1">
                <a:solidFill>
                  <a:schemeClr val="tx2"/>
                </a:solidFill>
                <a:ea typeface="Arimo"/>
                <a:cs typeface="Arimo"/>
                <a:sym typeface="Arimo"/>
              </a:rPr>
              <a:t>supporta</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una</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corretta</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ovulazione</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nelle</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donne</a:t>
            </a:r>
            <a:r>
              <a:rPr lang="en-US" sz="1800" dirty="0">
                <a:solidFill>
                  <a:schemeClr val="tx2"/>
                </a:solidFill>
                <a:ea typeface="Arimo"/>
                <a:cs typeface="Arimo"/>
                <a:sym typeface="Arimo"/>
              </a:rPr>
              <a:t> </a:t>
            </a:r>
          </a:p>
          <a:p>
            <a:pPr marL="259080" lvl="1" indent="-129540" algn="just">
              <a:buFont typeface="Arial"/>
              <a:buChar char="•"/>
            </a:pPr>
            <a:r>
              <a:rPr lang="en-US" sz="1800" dirty="0" err="1">
                <a:solidFill>
                  <a:schemeClr val="tx2"/>
                </a:solidFill>
                <a:ea typeface="Arimo"/>
                <a:cs typeface="Arimo"/>
                <a:sym typeface="Arimo"/>
              </a:rPr>
              <a:t>Riduce</a:t>
            </a:r>
            <a:r>
              <a:rPr lang="en-US" sz="1800" dirty="0">
                <a:solidFill>
                  <a:schemeClr val="tx2"/>
                </a:solidFill>
                <a:ea typeface="Arimo"/>
                <a:cs typeface="Arimo"/>
                <a:sym typeface="Arimo"/>
              </a:rPr>
              <a:t> il </a:t>
            </a:r>
            <a:r>
              <a:rPr lang="en-US" sz="1800" dirty="0" err="1">
                <a:solidFill>
                  <a:schemeClr val="tx2"/>
                </a:solidFill>
                <a:ea typeface="Arimo"/>
                <a:cs typeface="Arimo"/>
                <a:sym typeface="Arimo"/>
              </a:rPr>
              <a:t>rischio</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diabete</a:t>
            </a:r>
            <a:r>
              <a:rPr lang="en-US" sz="1800" dirty="0">
                <a:solidFill>
                  <a:schemeClr val="tx2"/>
                </a:solidFill>
                <a:ea typeface="Arimo"/>
                <a:cs typeface="Arimo"/>
                <a:sym typeface="Arimo"/>
              </a:rPr>
              <a:t> 2</a:t>
            </a:r>
          </a:p>
          <a:p>
            <a:pPr marL="259080" lvl="1" indent="-129540" algn="just">
              <a:buFont typeface="Arial"/>
              <a:buChar char="•"/>
            </a:pPr>
            <a:r>
              <a:rPr lang="en-US" sz="1800" dirty="0" err="1">
                <a:solidFill>
                  <a:schemeClr val="tx2"/>
                </a:solidFill>
                <a:ea typeface="Arimo"/>
                <a:cs typeface="Arimo"/>
                <a:sym typeface="Arimo"/>
              </a:rPr>
              <a:t>Aumenta</a:t>
            </a:r>
            <a:r>
              <a:rPr lang="en-US" sz="1800" dirty="0">
                <a:solidFill>
                  <a:schemeClr val="tx2"/>
                </a:solidFill>
                <a:ea typeface="Arimo"/>
                <a:cs typeface="Arimo"/>
                <a:sym typeface="Arimo"/>
              </a:rPr>
              <a:t> del 40% il </a:t>
            </a:r>
            <a:r>
              <a:rPr lang="en-US" sz="1800" dirty="0" err="1">
                <a:solidFill>
                  <a:schemeClr val="tx2"/>
                </a:solidFill>
                <a:ea typeface="Arimo"/>
                <a:cs typeface="Arimo"/>
                <a:sym typeface="Arimo"/>
              </a:rPr>
              <a:t>successo</a:t>
            </a:r>
            <a:r>
              <a:rPr lang="en-US" sz="1800" dirty="0">
                <a:solidFill>
                  <a:schemeClr val="tx2"/>
                </a:solidFill>
                <a:ea typeface="Arimo"/>
                <a:cs typeface="Arimo"/>
                <a:sym typeface="Arimo"/>
              </a:rPr>
              <a:t> di </a:t>
            </a:r>
            <a:r>
              <a:rPr lang="en-US" sz="1800" dirty="0" err="1">
                <a:solidFill>
                  <a:schemeClr val="tx2"/>
                </a:solidFill>
                <a:ea typeface="Arimo"/>
                <a:cs typeface="Arimo"/>
                <a:sym typeface="Arimo"/>
              </a:rPr>
              <a:t>gravidanza</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tra</a:t>
            </a:r>
            <a:r>
              <a:rPr lang="en-US" sz="1800" dirty="0">
                <a:solidFill>
                  <a:schemeClr val="tx2"/>
                </a:solidFill>
                <a:ea typeface="Arimo"/>
                <a:cs typeface="Arimo"/>
                <a:sym typeface="Arimo"/>
              </a:rPr>
              <a:t> le </a:t>
            </a:r>
            <a:r>
              <a:rPr lang="en-US" sz="1800" dirty="0" err="1">
                <a:solidFill>
                  <a:schemeClr val="tx2"/>
                </a:solidFill>
                <a:ea typeface="Arimo"/>
                <a:cs typeface="Arimo"/>
                <a:sym typeface="Arimo"/>
              </a:rPr>
              <a:t>coppie</a:t>
            </a:r>
            <a:r>
              <a:rPr lang="en-US" sz="1800" dirty="0">
                <a:solidFill>
                  <a:schemeClr val="tx2"/>
                </a:solidFill>
                <a:ea typeface="Arimo"/>
                <a:cs typeface="Arimo"/>
                <a:sym typeface="Arimo"/>
              </a:rPr>
              <a:t> </a:t>
            </a:r>
            <a:r>
              <a:rPr lang="en-US" sz="1800" dirty="0" err="1">
                <a:solidFill>
                  <a:schemeClr val="tx2"/>
                </a:solidFill>
                <a:ea typeface="Arimo"/>
                <a:cs typeface="Arimo"/>
                <a:sym typeface="Arimo"/>
              </a:rPr>
              <a:t>sottoposte</a:t>
            </a:r>
            <a:r>
              <a:rPr lang="en-US" sz="1800" dirty="0">
                <a:solidFill>
                  <a:schemeClr val="tx2"/>
                </a:solidFill>
                <a:ea typeface="Arimo"/>
                <a:cs typeface="Arimo"/>
                <a:sym typeface="Arimo"/>
              </a:rPr>
              <a:t> a </a:t>
            </a:r>
            <a:r>
              <a:rPr lang="en-US" sz="1800" dirty="0" err="1">
                <a:solidFill>
                  <a:schemeClr val="tx2"/>
                </a:solidFill>
                <a:ea typeface="Arimo"/>
                <a:cs typeface="Arimo"/>
                <a:sym typeface="Arimo"/>
              </a:rPr>
              <a:t>fecondazione</a:t>
            </a:r>
            <a:r>
              <a:rPr lang="en-US" sz="1800" dirty="0">
                <a:solidFill>
                  <a:schemeClr val="tx2"/>
                </a:solidFill>
                <a:ea typeface="Arimo"/>
                <a:cs typeface="Arimo"/>
                <a:sym typeface="Arimo"/>
              </a:rPr>
              <a:t> in vitro</a:t>
            </a:r>
          </a:p>
        </p:txBody>
      </p:sp>
      <p:pic>
        <p:nvPicPr>
          <p:cNvPr id="8" name="Immagine 7">
            <a:extLst>
              <a:ext uri="{FF2B5EF4-FFF2-40B4-BE49-F238E27FC236}">
                <a16:creationId xmlns:a16="http://schemas.microsoft.com/office/drawing/2014/main" id="{F0425796-6C81-342E-7152-1E6FC538584B}"/>
              </a:ext>
            </a:extLst>
          </p:cNvPr>
          <p:cNvPicPr>
            <a:picLocks noChangeAspect="1"/>
          </p:cNvPicPr>
          <p:nvPr/>
        </p:nvPicPr>
        <p:blipFill>
          <a:blip r:embed="rId2"/>
          <a:stretch>
            <a:fillRect/>
          </a:stretch>
        </p:blipFill>
        <p:spPr>
          <a:xfrm>
            <a:off x="507357" y="861009"/>
            <a:ext cx="3351850" cy="2410624"/>
          </a:xfrm>
          <a:prstGeom prst="rect">
            <a:avLst/>
          </a:prstGeom>
          <a:ln>
            <a:noFill/>
          </a:ln>
          <a:effectLst>
            <a:softEdge rad="112500"/>
          </a:effectLst>
        </p:spPr>
      </p:pic>
      <p:sp>
        <p:nvSpPr>
          <p:cNvPr id="9" name="CasellaDiTesto 8">
            <a:extLst>
              <a:ext uri="{FF2B5EF4-FFF2-40B4-BE49-F238E27FC236}">
                <a16:creationId xmlns:a16="http://schemas.microsoft.com/office/drawing/2014/main" id="{17E7C68A-A170-0E29-A243-A6E304B52EDB}"/>
              </a:ext>
            </a:extLst>
          </p:cNvPr>
          <p:cNvSpPr txBox="1"/>
          <p:nvPr/>
        </p:nvSpPr>
        <p:spPr>
          <a:xfrm>
            <a:off x="196770" y="304377"/>
            <a:ext cx="6481646" cy="400110"/>
          </a:xfrm>
          <a:prstGeom prst="rect">
            <a:avLst/>
          </a:prstGeom>
          <a:noFill/>
        </p:spPr>
        <p:txBody>
          <a:bodyPr wrap="none" rtlCol="0">
            <a:spAutoFit/>
          </a:bodyPr>
          <a:lstStyle/>
          <a:p>
            <a:r>
              <a:rPr lang="it-IT" sz="2000" b="1" dirty="0">
                <a:solidFill>
                  <a:schemeClr val="tx2"/>
                </a:solidFill>
              </a:rPr>
              <a:t>NON E’ SOLO QUANTITA’ MA ANCHE QUALITA’ DELLA DIETA</a:t>
            </a:r>
          </a:p>
        </p:txBody>
      </p:sp>
    </p:spTree>
    <p:extLst>
      <p:ext uri="{BB962C8B-B14F-4D97-AF65-F5344CB8AC3E}">
        <p14:creationId xmlns:p14="http://schemas.microsoft.com/office/powerpoint/2010/main" val="2758860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259010" y="5602146"/>
            <a:ext cx="4526280" cy="988623"/>
          </a:xfrm>
        </p:spPr>
        <p:txBody>
          <a:bodyPr/>
          <a:lstStyle/>
          <a:p>
            <a:pPr algn="ctr"/>
            <a:r>
              <a:rPr lang="it-IT" dirty="0"/>
              <a:t>Grazie</a:t>
            </a:r>
          </a:p>
        </p:txBody>
      </p:sp>
      <p:pic>
        <p:nvPicPr>
          <p:cNvPr id="2" name="Immagine 1">
            <a:extLst>
              <a:ext uri="{FF2B5EF4-FFF2-40B4-BE49-F238E27FC236}">
                <a16:creationId xmlns:a16="http://schemas.microsoft.com/office/drawing/2014/main" id="{DF2F72E6-B8E8-804F-F146-C8074746C53E}"/>
              </a:ext>
            </a:extLst>
          </p:cNvPr>
          <p:cNvPicPr>
            <a:picLocks noChangeAspect="1"/>
          </p:cNvPicPr>
          <p:nvPr/>
        </p:nvPicPr>
        <p:blipFill>
          <a:blip r:embed="rId2"/>
          <a:stretch>
            <a:fillRect/>
          </a:stretch>
        </p:blipFill>
        <p:spPr>
          <a:xfrm>
            <a:off x="5564344" y="868712"/>
            <a:ext cx="5640683" cy="3852280"/>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64A67E73-C929-3B1E-C837-75799A4E5936}"/>
              </a:ext>
            </a:extLst>
          </p:cNvPr>
          <p:cNvSpPr txBox="1"/>
          <p:nvPr/>
        </p:nvSpPr>
        <p:spPr>
          <a:xfrm>
            <a:off x="118409" y="635356"/>
            <a:ext cx="7830047" cy="646331"/>
          </a:xfrm>
          <a:prstGeom prst="rect">
            <a:avLst/>
          </a:prstGeom>
          <a:noFill/>
        </p:spPr>
        <p:txBody>
          <a:bodyPr wrap="square">
            <a:spAutoFit/>
          </a:bodyPr>
          <a:lstStyle/>
          <a:p>
            <a:pPr lvl="0">
              <a:defRPr/>
            </a:pPr>
            <a:r>
              <a:rPr lang="it-IT" b="1" i="0" dirty="0">
                <a:solidFill>
                  <a:srgbClr val="1B1B1B"/>
                </a:solidFill>
                <a:effectLst/>
              </a:rPr>
              <a:t>Maschi: </a:t>
            </a:r>
            <a:r>
              <a:rPr lang="it-IT" i="0" dirty="0">
                <a:solidFill>
                  <a:srgbClr val="1B1B1B"/>
                </a:solidFill>
                <a:effectLst/>
              </a:rPr>
              <a:t>ipertrofia degli adipociti, deposito addominale (maggior grasso viscerale)</a:t>
            </a:r>
          </a:p>
          <a:p>
            <a:pPr lvl="0">
              <a:defRPr/>
            </a:pPr>
            <a:r>
              <a:rPr lang="it-IT" b="1" i="0" dirty="0">
                <a:solidFill>
                  <a:srgbClr val="1B1B1B"/>
                </a:solidFill>
                <a:effectLst/>
              </a:rPr>
              <a:t>Femmine: </a:t>
            </a:r>
            <a:r>
              <a:rPr lang="it-IT" dirty="0">
                <a:solidFill>
                  <a:srgbClr val="1B1B1B"/>
                </a:solidFill>
              </a:rPr>
              <a:t>iperplasia degli </a:t>
            </a:r>
            <a:r>
              <a:rPr lang="it-IT" i="0" dirty="0">
                <a:solidFill>
                  <a:srgbClr val="1B1B1B"/>
                </a:solidFill>
                <a:effectLst/>
              </a:rPr>
              <a:t>adipociti, deposito gluteo-femorale</a:t>
            </a:r>
            <a:endParaRPr lang="it-IT" dirty="0"/>
          </a:p>
        </p:txBody>
      </p:sp>
      <p:sp>
        <p:nvSpPr>
          <p:cNvPr id="14" name="CasellaDiTesto 13">
            <a:extLst>
              <a:ext uri="{FF2B5EF4-FFF2-40B4-BE49-F238E27FC236}">
                <a16:creationId xmlns:a16="http://schemas.microsoft.com/office/drawing/2014/main" id="{987737CF-DAF5-36A0-19BC-D789D3914B44}"/>
              </a:ext>
            </a:extLst>
          </p:cNvPr>
          <p:cNvSpPr txBox="1"/>
          <p:nvPr/>
        </p:nvSpPr>
        <p:spPr>
          <a:xfrm>
            <a:off x="194415" y="133876"/>
            <a:ext cx="2420086" cy="400110"/>
          </a:xfrm>
          <a:prstGeom prst="rect">
            <a:avLst/>
          </a:prstGeom>
          <a:noFill/>
        </p:spPr>
        <p:txBody>
          <a:bodyPr wrap="none" rtlCol="0">
            <a:spAutoFit/>
          </a:bodyPr>
          <a:lstStyle/>
          <a:p>
            <a:r>
              <a:rPr lang="it-IT" sz="2000" b="1" dirty="0">
                <a:solidFill>
                  <a:srgbClr val="002060"/>
                </a:solidFill>
              </a:rPr>
              <a:t>OBESITA’ FEMMINILE</a:t>
            </a:r>
          </a:p>
        </p:txBody>
      </p:sp>
      <p:pic>
        <p:nvPicPr>
          <p:cNvPr id="2" name="Picture 2" descr="Figure 1">
            <a:extLst>
              <a:ext uri="{FF2B5EF4-FFF2-40B4-BE49-F238E27FC236}">
                <a16:creationId xmlns:a16="http://schemas.microsoft.com/office/drawing/2014/main" id="{22129CC3-BDA8-2CC8-D9E2-C826236F8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13" b="48319"/>
          <a:stretch/>
        </p:blipFill>
        <p:spPr bwMode="auto">
          <a:xfrm>
            <a:off x="1727525" y="1558371"/>
            <a:ext cx="7912421" cy="176200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1BC442E-5F26-012A-5674-314282B3295C}"/>
              </a:ext>
            </a:extLst>
          </p:cNvPr>
          <p:cNvSpPr txBox="1"/>
          <p:nvPr/>
        </p:nvSpPr>
        <p:spPr>
          <a:xfrm>
            <a:off x="52312" y="5874859"/>
            <a:ext cx="7385420" cy="307777"/>
          </a:xfrm>
          <a:prstGeom prst="rect">
            <a:avLst/>
          </a:prstGeom>
          <a:noFill/>
        </p:spPr>
        <p:txBody>
          <a:bodyPr wrap="square">
            <a:spAutoFit/>
          </a:bodyPr>
          <a:lstStyle/>
          <a:p>
            <a:pPr algn="l"/>
            <a:r>
              <a:rPr lang="it-IT" sz="1400" b="0" i="1" dirty="0">
                <a:solidFill>
                  <a:srgbClr val="1B1B1B"/>
                </a:solidFill>
                <a:effectLst/>
              </a:rPr>
              <a:t>Int </a:t>
            </a:r>
            <a:r>
              <a:rPr lang="it-IT" sz="1400" b="0" i="1" dirty="0" err="1">
                <a:solidFill>
                  <a:srgbClr val="1B1B1B"/>
                </a:solidFill>
                <a:effectLst/>
              </a:rPr>
              <a:t>J</a:t>
            </a:r>
            <a:r>
              <a:rPr lang="it-IT" sz="1400" b="0" i="1" dirty="0">
                <a:solidFill>
                  <a:srgbClr val="1B1B1B"/>
                </a:solidFill>
                <a:effectLst/>
              </a:rPr>
              <a:t> Mol Sci. 2024 Jul 4;25(13):7342</a:t>
            </a:r>
            <a:endParaRPr lang="it-IT" sz="1400" i="1" dirty="0"/>
          </a:p>
        </p:txBody>
      </p:sp>
      <p:sp>
        <p:nvSpPr>
          <p:cNvPr id="4" name="CasellaDiTesto 3">
            <a:extLst>
              <a:ext uri="{FF2B5EF4-FFF2-40B4-BE49-F238E27FC236}">
                <a16:creationId xmlns:a16="http://schemas.microsoft.com/office/drawing/2014/main" id="{D65EC89B-0C09-A072-E764-646E7D30F3EF}"/>
              </a:ext>
            </a:extLst>
          </p:cNvPr>
          <p:cNvSpPr txBox="1"/>
          <p:nvPr/>
        </p:nvSpPr>
        <p:spPr>
          <a:xfrm>
            <a:off x="1348352" y="3306378"/>
            <a:ext cx="4587498" cy="1200329"/>
          </a:xfrm>
          <a:prstGeom prst="rect">
            <a:avLst/>
          </a:prstGeom>
          <a:solidFill>
            <a:schemeClr val="accent2"/>
          </a:solidFill>
        </p:spPr>
        <p:txBody>
          <a:bodyPr wrap="square">
            <a:spAutoFit/>
          </a:bodyPr>
          <a:lstStyle/>
          <a:p>
            <a:pPr marL="285750" indent="-285750">
              <a:buFont typeface="Arial" panose="020B0604020202020204" pitchFamily="34" charset="0"/>
              <a:buChar char="•"/>
            </a:pPr>
            <a:r>
              <a:rPr lang="it-IT" dirty="0"/>
              <a:t>maggiore percentuale di tessuto adiposo</a:t>
            </a:r>
          </a:p>
          <a:p>
            <a:pPr marL="285750" indent="-285750">
              <a:buFont typeface="Arial" panose="020B0604020202020204" pitchFamily="34" charset="0"/>
              <a:buChar char="•"/>
            </a:pPr>
            <a:r>
              <a:rPr lang="it-IT" dirty="0"/>
              <a:t>SAT – deriva dall’accumulo FFA dal pasto</a:t>
            </a:r>
          </a:p>
          <a:p>
            <a:pPr marL="285750" indent="-285750">
              <a:buFont typeface="Arial" panose="020B0604020202020204" pitchFamily="34" charset="0"/>
              <a:buChar char="•"/>
            </a:pPr>
            <a:r>
              <a:rPr lang="it-IT" dirty="0"/>
              <a:t>maggiore capacità di iperplasia</a:t>
            </a:r>
          </a:p>
          <a:p>
            <a:pPr marL="285750" indent="-285750">
              <a:buFont typeface="Arial" panose="020B0604020202020204" pitchFamily="34" charset="0"/>
              <a:buChar char="•"/>
            </a:pPr>
            <a:r>
              <a:rPr lang="it-IT" dirty="0"/>
              <a:t>più alti livelli di leptina</a:t>
            </a:r>
          </a:p>
        </p:txBody>
      </p:sp>
      <p:sp>
        <p:nvSpPr>
          <p:cNvPr id="5" name="CasellaDiTesto 4">
            <a:extLst>
              <a:ext uri="{FF2B5EF4-FFF2-40B4-BE49-F238E27FC236}">
                <a16:creationId xmlns:a16="http://schemas.microsoft.com/office/drawing/2014/main" id="{05DD4763-5D26-B7A1-E19E-D0D364A49BE3}"/>
              </a:ext>
            </a:extLst>
          </p:cNvPr>
          <p:cNvSpPr txBox="1"/>
          <p:nvPr/>
        </p:nvSpPr>
        <p:spPr>
          <a:xfrm>
            <a:off x="1348352" y="4528704"/>
            <a:ext cx="2685081" cy="1200329"/>
          </a:xfrm>
          <a:prstGeom prst="rect">
            <a:avLst/>
          </a:prstGeom>
          <a:solidFill>
            <a:srgbClr val="FFC000"/>
          </a:solidFill>
        </p:spPr>
        <p:txBody>
          <a:bodyPr wrap="square" rtlCol="0">
            <a:spAutoFit/>
          </a:bodyPr>
          <a:lstStyle/>
          <a:p>
            <a:r>
              <a:rPr lang="it-IT" b="1" dirty="0"/>
              <a:t>Premenopausa</a:t>
            </a:r>
          </a:p>
          <a:p>
            <a:r>
              <a:rPr lang="it-IT" dirty="0"/>
              <a:t>Accumulo SAT</a:t>
            </a:r>
          </a:p>
          <a:p>
            <a:r>
              <a:rPr lang="it-IT" dirty="0"/>
              <a:t>Periodo protettivo</a:t>
            </a:r>
          </a:p>
          <a:p>
            <a:endParaRPr lang="it-IT" dirty="0"/>
          </a:p>
        </p:txBody>
      </p:sp>
      <p:sp>
        <p:nvSpPr>
          <p:cNvPr id="6" name="CasellaDiTesto 5">
            <a:extLst>
              <a:ext uri="{FF2B5EF4-FFF2-40B4-BE49-F238E27FC236}">
                <a16:creationId xmlns:a16="http://schemas.microsoft.com/office/drawing/2014/main" id="{9412B67E-35C9-C698-1BA9-44A4772B1DC3}"/>
              </a:ext>
            </a:extLst>
          </p:cNvPr>
          <p:cNvSpPr txBox="1"/>
          <p:nvPr/>
        </p:nvSpPr>
        <p:spPr>
          <a:xfrm>
            <a:off x="3654190" y="4528704"/>
            <a:ext cx="2285069" cy="1200329"/>
          </a:xfrm>
          <a:prstGeom prst="rect">
            <a:avLst/>
          </a:prstGeom>
          <a:solidFill>
            <a:srgbClr val="FFC000"/>
          </a:solidFill>
        </p:spPr>
        <p:txBody>
          <a:bodyPr wrap="square" rtlCol="0">
            <a:spAutoFit/>
          </a:bodyPr>
          <a:lstStyle/>
          <a:p>
            <a:r>
              <a:rPr lang="it-IT" b="1" dirty="0"/>
              <a:t>Postmenopausa</a:t>
            </a:r>
            <a:r>
              <a:rPr lang="it-IT" dirty="0"/>
              <a:t> </a:t>
            </a:r>
          </a:p>
          <a:p>
            <a:r>
              <a:rPr lang="it-IT" dirty="0"/>
              <a:t>Accumulo VAT</a:t>
            </a:r>
          </a:p>
          <a:p>
            <a:r>
              <a:rPr lang="it-IT" dirty="0"/>
              <a:t>Maggiore rischio cardiovascolare</a:t>
            </a:r>
          </a:p>
        </p:txBody>
      </p:sp>
      <p:sp>
        <p:nvSpPr>
          <p:cNvPr id="8" name="CasellaDiTesto 7">
            <a:extLst>
              <a:ext uri="{FF2B5EF4-FFF2-40B4-BE49-F238E27FC236}">
                <a16:creationId xmlns:a16="http://schemas.microsoft.com/office/drawing/2014/main" id="{79E7BB32-B247-6B16-E24A-C5D7E752C3AF}"/>
              </a:ext>
            </a:extLst>
          </p:cNvPr>
          <p:cNvSpPr txBox="1"/>
          <p:nvPr/>
        </p:nvSpPr>
        <p:spPr>
          <a:xfrm>
            <a:off x="6075336" y="3313076"/>
            <a:ext cx="4389140" cy="2308324"/>
          </a:xfrm>
          <a:prstGeom prst="rect">
            <a:avLst/>
          </a:prstGeom>
          <a:solidFill>
            <a:schemeClr val="accent2"/>
          </a:solidFill>
        </p:spPr>
        <p:txBody>
          <a:bodyPr wrap="square" rtlCol="0">
            <a:spAutoFit/>
          </a:bodyPr>
          <a:lstStyle/>
          <a:p>
            <a:pPr marL="285750" indent="-285750" algn="just">
              <a:buFont typeface="Arial" panose="020B0604020202020204" pitchFamily="34" charset="0"/>
              <a:buChar char="•"/>
            </a:pPr>
            <a:r>
              <a:rPr lang="it-IT" dirty="0"/>
              <a:t>maggiore massa muscolare</a:t>
            </a:r>
          </a:p>
          <a:p>
            <a:pPr marL="285750" indent="-285750" algn="just">
              <a:buFont typeface="Arial" panose="020B0604020202020204" pitchFamily="34" charset="0"/>
              <a:buChar char="•"/>
            </a:pPr>
            <a:r>
              <a:rPr lang="it-IT" dirty="0"/>
              <a:t>VAT – deriva dall’accumulo degli FFA dal pasto </a:t>
            </a:r>
          </a:p>
          <a:p>
            <a:pPr marL="285750" indent="-285750" algn="just">
              <a:buFont typeface="Arial" panose="020B0604020202020204" pitchFamily="34" charset="0"/>
              <a:buChar char="•"/>
            </a:pPr>
            <a:r>
              <a:rPr lang="it-IT" dirty="0"/>
              <a:t>più bassa capacità di iperplasia</a:t>
            </a:r>
          </a:p>
          <a:p>
            <a:pPr marL="285750" indent="-285750" algn="just">
              <a:buFont typeface="Arial" panose="020B0604020202020204" pitchFamily="34" charset="0"/>
              <a:buChar char="•"/>
            </a:pPr>
            <a:r>
              <a:rPr lang="it-IT" dirty="0"/>
              <a:t>più bassi livelli di leptina</a:t>
            </a:r>
          </a:p>
          <a:p>
            <a:pPr marL="285750" indent="-285750" algn="just">
              <a:buFont typeface="Arial" panose="020B0604020202020204" pitchFamily="34" charset="0"/>
              <a:buChar char="•"/>
            </a:pPr>
            <a:r>
              <a:rPr lang="it-IT" dirty="0"/>
              <a:t>riduzione della quantità e dell'attività del tessuto adiposo bruno</a:t>
            </a:r>
          </a:p>
          <a:p>
            <a:endParaRPr lang="it-IT" dirty="0"/>
          </a:p>
        </p:txBody>
      </p:sp>
      <p:sp>
        <p:nvSpPr>
          <p:cNvPr id="9" name="CasellaDiTesto 8">
            <a:extLst>
              <a:ext uri="{FF2B5EF4-FFF2-40B4-BE49-F238E27FC236}">
                <a16:creationId xmlns:a16="http://schemas.microsoft.com/office/drawing/2014/main" id="{A3853180-95B1-9A8C-B87B-4CE974756A07}"/>
              </a:ext>
            </a:extLst>
          </p:cNvPr>
          <p:cNvSpPr txBox="1"/>
          <p:nvPr/>
        </p:nvSpPr>
        <p:spPr>
          <a:xfrm>
            <a:off x="8800129" y="5597861"/>
            <a:ext cx="3106748" cy="584775"/>
          </a:xfrm>
          <a:prstGeom prst="rect">
            <a:avLst/>
          </a:prstGeom>
          <a:noFill/>
        </p:spPr>
        <p:txBody>
          <a:bodyPr wrap="none" rtlCol="0">
            <a:spAutoFit/>
          </a:bodyPr>
          <a:lstStyle/>
          <a:p>
            <a:r>
              <a:rPr lang="it-IT" sz="1600" dirty="0"/>
              <a:t>SAT - tessuto adiposo sottocutaneo</a:t>
            </a:r>
          </a:p>
          <a:p>
            <a:r>
              <a:rPr lang="it-IT" sz="1600" dirty="0"/>
              <a:t>VAT – tessuto adiposo viscerale</a:t>
            </a:r>
          </a:p>
        </p:txBody>
      </p:sp>
      <p:sp>
        <p:nvSpPr>
          <p:cNvPr id="12" name="CasellaDiTesto 11">
            <a:extLst>
              <a:ext uri="{FF2B5EF4-FFF2-40B4-BE49-F238E27FC236}">
                <a16:creationId xmlns:a16="http://schemas.microsoft.com/office/drawing/2014/main" id="{2E4EA882-BED9-A807-F4D1-38FDC0B10249}"/>
              </a:ext>
            </a:extLst>
          </p:cNvPr>
          <p:cNvSpPr txBox="1"/>
          <p:nvPr/>
        </p:nvSpPr>
        <p:spPr>
          <a:xfrm>
            <a:off x="4520536" y="133876"/>
            <a:ext cx="7477049" cy="369332"/>
          </a:xfrm>
          <a:prstGeom prst="rect">
            <a:avLst/>
          </a:prstGeom>
          <a:noFill/>
        </p:spPr>
        <p:txBody>
          <a:bodyPr wrap="square">
            <a:spAutoFit/>
          </a:bodyPr>
          <a:lstStyle/>
          <a:p>
            <a:r>
              <a:rPr lang="it-IT" b="0" i="0" dirty="0">
                <a:solidFill>
                  <a:srgbClr val="333333"/>
                </a:solidFill>
                <a:effectLst/>
              </a:rPr>
              <a:t>La prevalenza globale dell’obesità è più che raddoppiata negli ultimi 30 anni</a:t>
            </a:r>
          </a:p>
        </p:txBody>
      </p:sp>
      <p:sp>
        <p:nvSpPr>
          <p:cNvPr id="16" name="CasellaDiTesto 15">
            <a:extLst>
              <a:ext uri="{FF2B5EF4-FFF2-40B4-BE49-F238E27FC236}">
                <a16:creationId xmlns:a16="http://schemas.microsoft.com/office/drawing/2014/main" id="{1F57D9E7-AB67-2A3E-FCA9-440F1120BA7F}"/>
              </a:ext>
            </a:extLst>
          </p:cNvPr>
          <p:cNvSpPr txBox="1"/>
          <p:nvPr/>
        </p:nvSpPr>
        <p:spPr>
          <a:xfrm>
            <a:off x="8105216" y="727040"/>
            <a:ext cx="3801661" cy="369332"/>
          </a:xfrm>
          <a:prstGeom prst="rect">
            <a:avLst/>
          </a:prstGeom>
          <a:solidFill>
            <a:srgbClr val="BEE2EE"/>
          </a:solidFill>
        </p:spPr>
        <p:txBody>
          <a:bodyPr wrap="square">
            <a:spAutoFit/>
          </a:bodyPr>
          <a:lstStyle/>
          <a:p>
            <a:r>
              <a:rPr lang="it-IT" b="1" i="0" dirty="0">
                <a:solidFill>
                  <a:srgbClr val="333333"/>
                </a:solidFill>
                <a:effectLst/>
              </a:rPr>
              <a:t>Prevalenza: </a:t>
            </a:r>
            <a:r>
              <a:rPr lang="it-IT" b="1" dirty="0">
                <a:solidFill>
                  <a:srgbClr val="333333"/>
                </a:solidFill>
              </a:rPr>
              <a:t>DONNE 18% UOMINI 14%</a:t>
            </a:r>
          </a:p>
        </p:txBody>
      </p:sp>
      <p:sp>
        <p:nvSpPr>
          <p:cNvPr id="7" name="CasellaDiTesto 6">
            <a:extLst>
              <a:ext uri="{FF2B5EF4-FFF2-40B4-BE49-F238E27FC236}">
                <a16:creationId xmlns:a16="http://schemas.microsoft.com/office/drawing/2014/main" id="{8FB78ED1-5643-3BFC-96FD-7206A7CE717E}"/>
              </a:ext>
            </a:extLst>
          </p:cNvPr>
          <p:cNvSpPr txBox="1"/>
          <p:nvPr/>
        </p:nvSpPr>
        <p:spPr>
          <a:xfrm>
            <a:off x="9157078" y="1388083"/>
            <a:ext cx="3034922" cy="1477328"/>
          </a:xfrm>
          <a:prstGeom prst="rect">
            <a:avLst/>
          </a:prstGeom>
          <a:noFill/>
        </p:spPr>
        <p:txBody>
          <a:bodyPr wrap="square">
            <a:spAutoFit/>
          </a:bodyPr>
          <a:lstStyle/>
          <a:p>
            <a:r>
              <a:rPr lang="it-IT" dirty="0">
                <a:solidFill>
                  <a:srgbClr val="1B1B1B"/>
                </a:solidFill>
              </a:rPr>
              <a:t>Pe</a:t>
            </a:r>
            <a:r>
              <a:rPr lang="it-IT" b="0" i="0" dirty="0">
                <a:solidFill>
                  <a:srgbClr val="1B1B1B"/>
                </a:solidFill>
                <a:effectLst/>
              </a:rPr>
              <a:t>r lo stesso BMI</a:t>
            </a:r>
            <a:r>
              <a:rPr lang="it-IT" dirty="0">
                <a:solidFill>
                  <a:srgbClr val="1B1B1B"/>
                </a:solidFill>
              </a:rPr>
              <a:t> </a:t>
            </a:r>
            <a:r>
              <a:rPr lang="it-IT" b="0" i="0" dirty="0">
                <a:solidFill>
                  <a:srgbClr val="1B1B1B"/>
                </a:solidFill>
                <a:effectLst/>
              </a:rPr>
              <a:t>la percentuale di tessuto adiposo totale nelle femmine è circa il 10% maggiore rispetto ai maschi.</a:t>
            </a:r>
          </a:p>
        </p:txBody>
      </p:sp>
    </p:spTree>
    <p:extLst>
      <p:ext uri="{BB962C8B-B14F-4D97-AF65-F5344CB8AC3E}">
        <p14:creationId xmlns:p14="http://schemas.microsoft.com/office/powerpoint/2010/main" val="2212259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1">
            <a:extLst>
              <a:ext uri="{FF2B5EF4-FFF2-40B4-BE49-F238E27FC236}">
                <a16:creationId xmlns:a16="http://schemas.microsoft.com/office/drawing/2014/main" id="{9F4E5CA7-2652-1964-B350-46E791CDC37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6652" y="316001"/>
            <a:ext cx="8484419" cy="564234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58CD332C-6A7F-7F7B-DF46-A1D810070218}"/>
              </a:ext>
            </a:extLst>
          </p:cNvPr>
          <p:cNvSpPr txBox="1"/>
          <p:nvPr/>
        </p:nvSpPr>
        <p:spPr>
          <a:xfrm>
            <a:off x="120835" y="132938"/>
            <a:ext cx="6071621" cy="387286"/>
          </a:xfrm>
          <a:prstGeom prst="rect">
            <a:avLst/>
          </a:prstGeom>
          <a:noFill/>
        </p:spPr>
        <p:txBody>
          <a:bodyPr wrap="square">
            <a:spAutoFit/>
          </a:bodyPr>
          <a:lstStyle/>
          <a:p>
            <a:pPr algn="l">
              <a:lnSpc>
                <a:spcPts val="2250"/>
              </a:lnSpc>
            </a:pPr>
            <a:r>
              <a:rPr lang="it-IT" sz="2000" b="1" i="0" dirty="0">
                <a:solidFill>
                  <a:srgbClr val="002060"/>
                </a:solidFill>
                <a:effectLst/>
              </a:rPr>
              <a:t>PANORAMICA DELLA FISIOPATOLOGIA DELL'OBESITÀ</a:t>
            </a:r>
          </a:p>
        </p:txBody>
      </p:sp>
      <p:sp>
        <p:nvSpPr>
          <p:cNvPr id="5" name="CasellaDiTesto 4">
            <a:extLst>
              <a:ext uri="{FF2B5EF4-FFF2-40B4-BE49-F238E27FC236}">
                <a16:creationId xmlns:a16="http://schemas.microsoft.com/office/drawing/2014/main" id="{183BDB3E-0D15-0FCA-1E47-9D6729D735B4}"/>
              </a:ext>
            </a:extLst>
          </p:cNvPr>
          <p:cNvSpPr txBox="1"/>
          <p:nvPr/>
        </p:nvSpPr>
        <p:spPr>
          <a:xfrm>
            <a:off x="295154" y="5804459"/>
            <a:ext cx="6099858" cy="307777"/>
          </a:xfrm>
          <a:prstGeom prst="rect">
            <a:avLst/>
          </a:prstGeom>
          <a:noFill/>
        </p:spPr>
        <p:txBody>
          <a:bodyPr wrap="square">
            <a:spAutoFit/>
          </a:bodyPr>
          <a:lstStyle/>
          <a:p>
            <a:r>
              <a:rPr lang="it-IT" sz="1400" b="0" i="1" dirty="0" err="1">
                <a:solidFill>
                  <a:srgbClr val="1B1B1B"/>
                </a:solidFill>
                <a:effectLst/>
              </a:rPr>
              <a:t>Fertil</a:t>
            </a:r>
            <a:r>
              <a:rPr lang="it-IT" sz="1400" b="0" i="1" dirty="0">
                <a:solidFill>
                  <a:srgbClr val="1B1B1B"/>
                </a:solidFill>
                <a:effectLst/>
              </a:rPr>
              <a:t> </a:t>
            </a:r>
            <a:r>
              <a:rPr lang="it-IT" sz="1400" b="0" i="1" dirty="0" err="1">
                <a:solidFill>
                  <a:srgbClr val="1B1B1B"/>
                </a:solidFill>
                <a:effectLst/>
              </a:rPr>
              <a:t>Steril</a:t>
            </a:r>
            <a:r>
              <a:rPr lang="it-IT" sz="1400" b="0" i="1" dirty="0">
                <a:solidFill>
                  <a:srgbClr val="1B1B1B"/>
                </a:solidFill>
                <a:effectLst/>
              </a:rPr>
              <a:t>. 2024 </a:t>
            </a:r>
            <a:r>
              <a:rPr lang="it-IT" sz="1400" b="0" i="1" dirty="0" err="1">
                <a:solidFill>
                  <a:srgbClr val="1B1B1B"/>
                </a:solidFill>
                <a:effectLst/>
              </a:rPr>
              <a:t>May</a:t>
            </a:r>
            <a:r>
              <a:rPr lang="it-IT" sz="1400" b="0" i="1" dirty="0">
                <a:solidFill>
                  <a:srgbClr val="1B1B1B"/>
                </a:solidFill>
                <a:effectLst/>
              </a:rPr>
              <a:t> 3;122(2):194–203</a:t>
            </a:r>
            <a:endParaRPr lang="it-IT" sz="1400" i="1" dirty="0"/>
          </a:p>
        </p:txBody>
      </p:sp>
    </p:spTree>
    <p:extLst>
      <p:ext uri="{BB962C8B-B14F-4D97-AF65-F5344CB8AC3E}">
        <p14:creationId xmlns:p14="http://schemas.microsoft.com/office/powerpoint/2010/main" val="1014710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oftware, Software multimediale, Sito Web&#10;&#10;Descrizione generata automaticamente">
            <a:extLst>
              <a:ext uri="{FF2B5EF4-FFF2-40B4-BE49-F238E27FC236}">
                <a16:creationId xmlns:a16="http://schemas.microsoft.com/office/drawing/2014/main" id="{19C7BB03-7052-1D16-AD6F-211AEFF763FB}"/>
              </a:ext>
            </a:extLst>
          </p:cNvPr>
          <p:cNvPicPr>
            <a:picLocks noChangeAspect="1"/>
          </p:cNvPicPr>
          <p:nvPr/>
        </p:nvPicPr>
        <p:blipFill>
          <a:blip r:embed="rId2">
            <a:extLst>
              <a:ext uri="{28A0092B-C50C-407E-A947-70E740481C1C}">
                <a14:useLocalDpi xmlns:a14="http://schemas.microsoft.com/office/drawing/2010/main" val="0"/>
              </a:ext>
            </a:extLst>
          </a:blip>
          <a:srcRect l="17771" t="33678" r="63912" b="10152"/>
          <a:stretch/>
        </p:blipFill>
        <p:spPr>
          <a:xfrm>
            <a:off x="4653017" y="522182"/>
            <a:ext cx="2928395" cy="5612398"/>
          </a:xfrm>
          <a:prstGeom prst="rect">
            <a:avLst/>
          </a:prstGeom>
        </p:spPr>
      </p:pic>
      <p:sp>
        <p:nvSpPr>
          <p:cNvPr id="4" name="CasellaDiTesto 3">
            <a:extLst>
              <a:ext uri="{FF2B5EF4-FFF2-40B4-BE49-F238E27FC236}">
                <a16:creationId xmlns:a16="http://schemas.microsoft.com/office/drawing/2014/main" id="{7C84E1AA-4B54-6917-8F1D-46D1A3446503}"/>
              </a:ext>
            </a:extLst>
          </p:cNvPr>
          <p:cNvSpPr txBox="1"/>
          <p:nvPr/>
        </p:nvSpPr>
        <p:spPr>
          <a:xfrm>
            <a:off x="8380066" y="806815"/>
            <a:ext cx="1372299" cy="307777"/>
          </a:xfrm>
          <a:prstGeom prst="rect">
            <a:avLst/>
          </a:prstGeom>
          <a:noFill/>
        </p:spPr>
        <p:txBody>
          <a:bodyPr wrap="none" rtlCol="0">
            <a:spAutoFit/>
          </a:bodyPr>
          <a:lstStyle/>
          <a:p>
            <a:r>
              <a:rPr lang="it-IT" sz="1400" dirty="0"/>
              <a:t>Depressione/DA</a:t>
            </a:r>
          </a:p>
        </p:txBody>
      </p:sp>
      <p:cxnSp>
        <p:nvCxnSpPr>
          <p:cNvPr id="6" name="Connettore 2 5">
            <a:extLst>
              <a:ext uri="{FF2B5EF4-FFF2-40B4-BE49-F238E27FC236}">
                <a16:creationId xmlns:a16="http://schemas.microsoft.com/office/drawing/2014/main" id="{9B8073A7-ED67-6ECC-1EC3-59BD39B05731}"/>
              </a:ext>
            </a:extLst>
          </p:cNvPr>
          <p:cNvCxnSpPr>
            <a:cxnSpLocks/>
          </p:cNvCxnSpPr>
          <p:nvPr/>
        </p:nvCxnSpPr>
        <p:spPr>
          <a:xfrm flipH="1">
            <a:off x="6296623" y="960704"/>
            <a:ext cx="2083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BEBDD8F6-A2EE-B5CA-C12D-1BCB5ACE2E62}"/>
              </a:ext>
            </a:extLst>
          </p:cNvPr>
          <p:cNvCxnSpPr>
            <a:cxnSpLocks/>
          </p:cNvCxnSpPr>
          <p:nvPr/>
        </p:nvCxnSpPr>
        <p:spPr>
          <a:xfrm flipH="1">
            <a:off x="6169300" y="3393317"/>
            <a:ext cx="16783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8175E2CB-707D-8525-7CAF-1292B6E2A877}"/>
              </a:ext>
            </a:extLst>
          </p:cNvPr>
          <p:cNvSpPr txBox="1"/>
          <p:nvPr/>
        </p:nvSpPr>
        <p:spPr>
          <a:xfrm>
            <a:off x="7903425" y="3023985"/>
            <a:ext cx="2388539" cy="738664"/>
          </a:xfrm>
          <a:prstGeom prst="rect">
            <a:avLst/>
          </a:prstGeom>
          <a:noFill/>
        </p:spPr>
        <p:txBody>
          <a:bodyPr wrap="none" rtlCol="0">
            <a:spAutoFit/>
          </a:bodyPr>
          <a:lstStyle/>
          <a:p>
            <a:r>
              <a:rPr lang="it-IT" sz="1400" dirty="0"/>
              <a:t>Endometriosi</a:t>
            </a:r>
          </a:p>
          <a:p>
            <a:r>
              <a:rPr lang="it-IT" sz="1400" dirty="0"/>
              <a:t>Sindrome dell’ovaio policistico</a:t>
            </a:r>
          </a:p>
          <a:p>
            <a:r>
              <a:rPr lang="it-IT" sz="1400" dirty="0"/>
              <a:t>Infertilità </a:t>
            </a:r>
          </a:p>
        </p:txBody>
      </p:sp>
      <p:cxnSp>
        <p:nvCxnSpPr>
          <p:cNvPr id="15" name="Connettore 2 14">
            <a:extLst>
              <a:ext uri="{FF2B5EF4-FFF2-40B4-BE49-F238E27FC236}">
                <a16:creationId xmlns:a16="http://schemas.microsoft.com/office/drawing/2014/main" id="{D1E70764-3982-5371-B3D5-253F0E4BABB7}"/>
              </a:ext>
            </a:extLst>
          </p:cNvPr>
          <p:cNvCxnSpPr>
            <a:cxnSpLocks/>
          </p:cNvCxnSpPr>
          <p:nvPr/>
        </p:nvCxnSpPr>
        <p:spPr>
          <a:xfrm>
            <a:off x="3342185" y="2872025"/>
            <a:ext cx="26216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1B0CD65D-51E2-E1C7-AFEB-9476C9FE1A4F}"/>
              </a:ext>
            </a:extLst>
          </p:cNvPr>
          <p:cNvSpPr txBox="1"/>
          <p:nvPr/>
        </p:nvSpPr>
        <p:spPr>
          <a:xfrm>
            <a:off x="2015835" y="2716208"/>
            <a:ext cx="1395254" cy="307777"/>
          </a:xfrm>
          <a:prstGeom prst="rect">
            <a:avLst/>
          </a:prstGeom>
          <a:noFill/>
        </p:spPr>
        <p:txBody>
          <a:bodyPr wrap="none" rtlCol="0">
            <a:spAutoFit/>
          </a:bodyPr>
          <a:lstStyle/>
          <a:p>
            <a:r>
              <a:rPr lang="it-IT" sz="1400" dirty="0"/>
              <a:t>Diabete di tipo 2</a:t>
            </a:r>
          </a:p>
        </p:txBody>
      </p:sp>
      <p:cxnSp>
        <p:nvCxnSpPr>
          <p:cNvPr id="20" name="Connettore 2 19">
            <a:extLst>
              <a:ext uri="{FF2B5EF4-FFF2-40B4-BE49-F238E27FC236}">
                <a16:creationId xmlns:a16="http://schemas.microsoft.com/office/drawing/2014/main" id="{87167506-4887-1CF4-46FF-A1CD5D6DA476}"/>
              </a:ext>
            </a:extLst>
          </p:cNvPr>
          <p:cNvCxnSpPr>
            <a:cxnSpLocks/>
          </p:cNvCxnSpPr>
          <p:nvPr/>
        </p:nvCxnSpPr>
        <p:spPr>
          <a:xfrm>
            <a:off x="3842790" y="960704"/>
            <a:ext cx="1979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5A0B3522-A32E-B48C-E611-0A3E7BAF9234}"/>
              </a:ext>
            </a:extLst>
          </p:cNvPr>
          <p:cNvSpPr txBox="1"/>
          <p:nvPr/>
        </p:nvSpPr>
        <p:spPr>
          <a:xfrm>
            <a:off x="3200752" y="806815"/>
            <a:ext cx="530915" cy="307777"/>
          </a:xfrm>
          <a:prstGeom prst="rect">
            <a:avLst/>
          </a:prstGeom>
          <a:noFill/>
        </p:spPr>
        <p:txBody>
          <a:bodyPr wrap="none" rtlCol="0">
            <a:spAutoFit/>
          </a:bodyPr>
          <a:lstStyle/>
          <a:p>
            <a:r>
              <a:rPr lang="it-IT" sz="1400" dirty="0"/>
              <a:t>Ictus</a:t>
            </a:r>
          </a:p>
        </p:txBody>
      </p:sp>
      <p:cxnSp>
        <p:nvCxnSpPr>
          <p:cNvPr id="23" name="Connettore 2 22">
            <a:extLst>
              <a:ext uri="{FF2B5EF4-FFF2-40B4-BE49-F238E27FC236}">
                <a16:creationId xmlns:a16="http://schemas.microsoft.com/office/drawing/2014/main" id="{BE2E5120-F3A8-5D7F-8DB1-CF6DCD9869F1}"/>
              </a:ext>
            </a:extLst>
          </p:cNvPr>
          <p:cNvCxnSpPr>
            <a:cxnSpLocks/>
          </p:cNvCxnSpPr>
          <p:nvPr/>
        </p:nvCxnSpPr>
        <p:spPr>
          <a:xfrm flipH="1">
            <a:off x="6169300" y="2177975"/>
            <a:ext cx="2083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BE9A299B-132D-8A3E-CE5D-5296F0D477CD}"/>
              </a:ext>
            </a:extLst>
          </p:cNvPr>
          <p:cNvSpPr txBox="1"/>
          <p:nvPr/>
        </p:nvSpPr>
        <p:spPr>
          <a:xfrm>
            <a:off x="8451642" y="1960601"/>
            <a:ext cx="1110882" cy="307777"/>
          </a:xfrm>
          <a:prstGeom prst="rect">
            <a:avLst/>
          </a:prstGeom>
          <a:noFill/>
        </p:spPr>
        <p:txBody>
          <a:bodyPr wrap="none" rtlCol="0">
            <a:spAutoFit/>
          </a:bodyPr>
          <a:lstStyle/>
          <a:p>
            <a:r>
              <a:rPr lang="it-IT" sz="1400" dirty="0"/>
              <a:t>Ipertensione</a:t>
            </a:r>
          </a:p>
        </p:txBody>
      </p:sp>
      <p:cxnSp>
        <p:nvCxnSpPr>
          <p:cNvPr id="26" name="Connettore 2 25">
            <a:extLst>
              <a:ext uri="{FF2B5EF4-FFF2-40B4-BE49-F238E27FC236}">
                <a16:creationId xmlns:a16="http://schemas.microsoft.com/office/drawing/2014/main" id="{D15C5D60-C609-DB8B-9F3D-7FF09080B2EB}"/>
              </a:ext>
            </a:extLst>
          </p:cNvPr>
          <p:cNvCxnSpPr>
            <a:cxnSpLocks/>
          </p:cNvCxnSpPr>
          <p:nvPr/>
        </p:nvCxnSpPr>
        <p:spPr>
          <a:xfrm>
            <a:off x="4190029" y="2045041"/>
            <a:ext cx="1979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73ED55BC-B3BB-C76C-FA2C-5D839F8E726C}"/>
              </a:ext>
            </a:extLst>
          </p:cNvPr>
          <p:cNvSpPr txBox="1"/>
          <p:nvPr/>
        </p:nvSpPr>
        <p:spPr>
          <a:xfrm>
            <a:off x="3109070" y="1867043"/>
            <a:ext cx="1026948" cy="307777"/>
          </a:xfrm>
          <a:prstGeom prst="rect">
            <a:avLst/>
          </a:prstGeom>
          <a:noFill/>
        </p:spPr>
        <p:txBody>
          <a:bodyPr wrap="none" rtlCol="0">
            <a:spAutoFit/>
          </a:bodyPr>
          <a:lstStyle/>
          <a:p>
            <a:r>
              <a:rPr lang="it-IT" sz="1400" dirty="0"/>
              <a:t>Cardiopatia</a:t>
            </a:r>
          </a:p>
        </p:txBody>
      </p:sp>
      <p:cxnSp>
        <p:nvCxnSpPr>
          <p:cNvPr id="28" name="Connettore 2 27">
            <a:extLst>
              <a:ext uri="{FF2B5EF4-FFF2-40B4-BE49-F238E27FC236}">
                <a16:creationId xmlns:a16="http://schemas.microsoft.com/office/drawing/2014/main" id="{D3642A90-579D-42F3-92A1-1AFB499A7A83}"/>
              </a:ext>
            </a:extLst>
          </p:cNvPr>
          <p:cNvCxnSpPr>
            <a:cxnSpLocks/>
          </p:cNvCxnSpPr>
          <p:nvPr/>
        </p:nvCxnSpPr>
        <p:spPr>
          <a:xfrm>
            <a:off x="3731667" y="2268378"/>
            <a:ext cx="1979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07D5D0EC-245B-4C94-45B1-B2AEF62CC17A}"/>
              </a:ext>
            </a:extLst>
          </p:cNvPr>
          <p:cNvSpPr txBox="1"/>
          <p:nvPr/>
        </p:nvSpPr>
        <p:spPr>
          <a:xfrm>
            <a:off x="2960768" y="2087798"/>
            <a:ext cx="667170" cy="307777"/>
          </a:xfrm>
          <a:prstGeom prst="rect">
            <a:avLst/>
          </a:prstGeom>
          <a:noFill/>
        </p:spPr>
        <p:txBody>
          <a:bodyPr wrap="none" rtlCol="0">
            <a:spAutoFit/>
          </a:bodyPr>
          <a:lstStyle/>
          <a:p>
            <a:r>
              <a:rPr lang="it-IT" sz="1400" dirty="0"/>
              <a:t>K seno</a:t>
            </a:r>
          </a:p>
        </p:txBody>
      </p:sp>
      <p:cxnSp>
        <p:nvCxnSpPr>
          <p:cNvPr id="30" name="Connettore 2 29">
            <a:extLst>
              <a:ext uri="{FF2B5EF4-FFF2-40B4-BE49-F238E27FC236}">
                <a16:creationId xmlns:a16="http://schemas.microsoft.com/office/drawing/2014/main" id="{302D5C6A-2249-85AD-C928-FC8D03AF84E1}"/>
              </a:ext>
            </a:extLst>
          </p:cNvPr>
          <p:cNvCxnSpPr>
            <a:cxnSpLocks/>
          </p:cNvCxnSpPr>
          <p:nvPr/>
        </p:nvCxnSpPr>
        <p:spPr>
          <a:xfrm>
            <a:off x="4005599" y="3265730"/>
            <a:ext cx="1979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4E2EDAE0-1CBC-EA63-8DED-99D83F45C074}"/>
              </a:ext>
            </a:extLst>
          </p:cNvPr>
          <p:cNvSpPr txBox="1"/>
          <p:nvPr/>
        </p:nvSpPr>
        <p:spPr>
          <a:xfrm>
            <a:off x="2333726" y="3131146"/>
            <a:ext cx="1643976" cy="307777"/>
          </a:xfrm>
          <a:prstGeom prst="rect">
            <a:avLst/>
          </a:prstGeom>
          <a:noFill/>
        </p:spPr>
        <p:txBody>
          <a:bodyPr wrap="none" rtlCol="0">
            <a:spAutoFit/>
          </a:bodyPr>
          <a:lstStyle/>
          <a:p>
            <a:r>
              <a:rPr lang="it-IT" sz="1400" dirty="0"/>
              <a:t>K endometrio/ovaio</a:t>
            </a:r>
          </a:p>
        </p:txBody>
      </p:sp>
      <p:cxnSp>
        <p:nvCxnSpPr>
          <p:cNvPr id="32" name="Connettore 2 31">
            <a:extLst>
              <a:ext uri="{FF2B5EF4-FFF2-40B4-BE49-F238E27FC236}">
                <a16:creationId xmlns:a16="http://schemas.microsoft.com/office/drawing/2014/main" id="{BCA83982-75D5-F52A-E9D5-92443422591F}"/>
              </a:ext>
            </a:extLst>
          </p:cNvPr>
          <p:cNvCxnSpPr>
            <a:cxnSpLocks/>
          </p:cNvCxnSpPr>
          <p:nvPr/>
        </p:nvCxnSpPr>
        <p:spPr>
          <a:xfrm flipH="1">
            <a:off x="5963849" y="2538719"/>
            <a:ext cx="2083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2D94931A-32A2-4533-F9A6-2B07F9184E45}"/>
              </a:ext>
            </a:extLst>
          </p:cNvPr>
          <p:cNvSpPr txBox="1"/>
          <p:nvPr/>
        </p:nvSpPr>
        <p:spPr>
          <a:xfrm>
            <a:off x="8051050" y="2355641"/>
            <a:ext cx="905761" cy="307777"/>
          </a:xfrm>
          <a:prstGeom prst="rect">
            <a:avLst/>
          </a:prstGeom>
          <a:noFill/>
        </p:spPr>
        <p:txBody>
          <a:bodyPr wrap="none" rtlCol="0">
            <a:spAutoFit/>
          </a:bodyPr>
          <a:lstStyle/>
          <a:p>
            <a:r>
              <a:rPr lang="it-IT" sz="1400" dirty="0"/>
              <a:t>K colecisti</a:t>
            </a:r>
          </a:p>
        </p:txBody>
      </p:sp>
      <p:cxnSp>
        <p:nvCxnSpPr>
          <p:cNvPr id="36" name="Connettore 2 35">
            <a:extLst>
              <a:ext uri="{FF2B5EF4-FFF2-40B4-BE49-F238E27FC236}">
                <a16:creationId xmlns:a16="http://schemas.microsoft.com/office/drawing/2014/main" id="{C64033AC-EC93-2D73-4F67-480D683A17BB}"/>
              </a:ext>
            </a:extLst>
          </p:cNvPr>
          <p:cNvCxnSpPr>
            <a:cxnSpLocks/>
          </p:cNvCxnSpPr>
          <p:nvPr/>
        </p:nvCxnSpPr>
        <p:spPr>
          <a:xfrm>
            <a:off x="3622544" y="5073310"/>
            <a:ext cx="1979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61419715-F465-972D-395C-E23968F12768}"/>
              </a:ext>
            </a:extLst>
          </p:cNvPr>
          <p:cNvSpPr txBox="1"/>
          <p:nvPr/>
        </p:nvSpPr>
        <p:spPr>
          <a:xfrm>
            <a:off x="2976281" y="4919421"/>
            <a:ext cx="585032" cy="307777"/>
          </a:xfrm>
          <a:prstGeom prst="rect">
            <a:avLst/>
          </a:prstGeom>
          <a:noFill/>
        </p:spPr>
        <p:txBody>
          <a:bodyPr wrap="none" rtlCol="0">
            <a:spAutoFit/>
          </a:bodyPr>
          <a:lstStyle/>
          <a:p>
            <a:r>
              <a:rPr lang="it-IT" sz="1400" dirty="0"/>
              <a:t>Varici</a:t>
            </a:r>
          </a:p>
        </p:txBody>
      </p:sp>
      <p:cxnSp>
        <p:nvCxnSpPr>
          <p:cNvPr id="38" name="Connettore 2 37">
            <a:extLst>
              <a:ext uri="{FF2B5EF4-FFF2-40B4-BE49-F238E27FC236}">
                <a16:creationId xmlns:a16="http://schemas.microsoft.com/office/drawing/2014/main" id="{B0AE11EB-B62C-752B-A93A-4946501C8C48}"/>
              </a:ext>
            </a:extLst>
          </p:cNvPr>
          <p:cNvCxnSpPr>
            <a:cxnSpLocks/>
          </p:cNvCxnSpPr>
          <p:nvPr/>
        </p:nvCxnSpPr>
        <p:spPr>
          <a:xfrm flipH="1">
            <a:off x="5984870" y="1541367"/>
            <a:ext cx="2083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B435AEE2-7840-2F3F-5DEF-2FA942B67782}"/>
              </a:ext>
            </a:extLst>
          </p:cNvPr>
          <p:cNvSpPr txBox="1"/>
          <p:nvPr/>
        </p:nvSpPr>
        <p:spPr>
          <a:xfrm>
            <a:off x="8117675" y="1338506"/>
            <a:ext cx="800540" cy="307777"/>
          </a:xfrm>
          <a:prstGeom prst="rect">
            <a:avLst/>
          </a:prstGeom>
          <a:noFill/>
        </p:spPr>
        <p:txBody>
          <a:bodyPr wrap="none" rtlCol="0">
            <a:spAutoFit/>
          </a:bodyPr>
          <a:lstStyle/>
          <a:p>
            <a:r>
              <a:rPr lang="it-IT" sz="1400" dirty="0"/>
              <a:t>K tiroide</a:t>
            </a:r>
          </a:p>
        </p:txBody>
      </p:sp>
      <p:sp>
        <p:nvSpPr>
          <p:cNvPr id="40" name="CasellaDiTesto 39">
            <a:extLst>
              <a:ext uri="{FF2B5EF4-FFF2-40B4-BE49-F238E27FC236}">
                <a16:creationId xmlns:a16="http://schemas.microsoft.com/office/drawing/2014/main" id="{47681AEB-31E9-A7D0-BB20-EA9A0E992208}"/>
              </a:ext>
            </a:extLst>
          </p:cNvPr>
          <p:cNvSpPr txBox="1"/>
          <p:nvPr/>
        </p:nvSpPr>
        <p:spPr>
          <a:xfrm>
            <a:off x="183778" y="183369"/>
            <a:ext cx="4537524" cy="400110"/>
          </a:xfrm>
          <a:prstGeom prst="rect">
            <a:avLst/>
          </a:prstGeom>
          <a:noFill/>
        </p:spPr>
        <p:txBody>
          <a:bodyPr wrap="none" rtlCol="0">
            <a:spAutoFit/>
          </a:bodyPr>
          <a:lstStyle/>
          <a:p>
            <a:r>
              <a:rPr lang="it-IT" sz="2000" b="1" dirty="0">
                <a:solidFill>
                  <a:schemeClr val="tx2"/>
                </a:solidFill>
              </a:rPr>
              <a:t>OBESITA’ NELLA DONNA E COMORBILITA’</a:t>
            </a:r>
          </a:p>
        </p:txBody>
      </p:sp>
    </p:spTree>
    <p:extLst>
      <p:ext uri="{BB962C8B-B14F-4D97-AF65-F5344CB8AC3E}">
        <p14:creationId xmlns:p14="http://schemas.microsoft.com/office/powerpoint/2010/main" val="3241089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86B7CCE-8810-40E3-86E5-6F9505DBBAC0}"/>
              </a:ext>
            </a:extLst>
          </p:cNvPr>
          <p:cNvSpPr txBox="1"/>
          <p:nvPr/>
        </p:nvSpPr>
        <p:spPr>
          <a:xfrm>
            <a:off x="3812584" y="240777"/>
            <a:ext cx="3983063" cy="1200329"/>
          </a:xfrm>
          <a:prstGeom prst="rect">
            <a:avLst/>
          </a:prstGeom>
          <a:noFill/>
        </p:spPr>
        <p:txBody>
          <a:bodyPr wrap="square">
            <a:spAutoFit/>
          </a:bodyPr>
          <a:lstStyle/>
          <a:p>
            <a:r>
              <a:rPr lang="it-IT" b="0" i="0" dirty="0">
                <a:solidFill>
                  <a:srgbClr val="1B1B1B"/>
                </a:solidFill>
                <a:effectLst/>
              </a:rPr>
              <a:t>L'obesità è associata a:</a:t>
            </a:r>
          </a:p>
          <a:p>
            <a:pPr marL="285750" indent="-285750">
              <a:buFont typeface="Arial" panose="020B0604020202020204" pitchFamily="34" charset="0"/>
              <a:buChar char="•"/>
            </a:pPr>
            <a:r>
              <a:rPr lang="it-IT" b="0" i="0" dirty="0">
                <a:solidFill>
                  <a:srgbClr val="1B1B1B"/>
                </a:solidFill>
                <a:effectLst/>
              </a:rPr>
              <a:t>disturbi psicologici e mentali</a:t>
            </a:r>
            <a:endParaRPr lang="it-IT" dirty="0">
              <a:solidFill>
                <a:srgbClr val="1B1B1B"/>
              </a:solidFill>
            </a:endParaRPr>
          </a:p>
          <a:p>
            <a:pPr marL="285750" indent="-285750">
              <a:buFont typeface="Arial" panose="020B0604020202020204" pitchFamily="34" charset="0"/>
              <a:buChar char="•"/>
            </a:pPr>
            <a:r>
              <a:rPr lang="it-IT" b="0" i="0" dirty="0">
                <a:solidFill>
                  <a:srgbClr val="1B1B1B"/>
                </a:solidFill>
                <a:effectLst/>
              </a:rPr>
              <a:t>bassa autostima</a:t>
            </a:r>
          </a:p>
          <a:p>
            <a:pPr marL="285750" indent="-285750">
              <a:buFont typeface="Arial" panose="020B0604020202020204" pitchFamily="34" charset="0"/>
              <a:buChar char="•"/>
            </a:pPr>
            <a:r>
              <a:rPr lang="it-IT" b="0" i="0" dirty="0">
                <a:solidFill>
                  <a:srgbClr val="1B1B1B"/>
                </a:solidFill>
                <a:effectLst/>
              </a:rPr>
              <a:t>disturbo dell'immagine corporea</a:t>
            </a:r>
          </a:p>
        </p:txBody>
      </p:sp>
      <p:sp>
        <p:nvSpPr>
          <p:cNvPr id="7" name="CasellaDiTesto 6">
            <a:extLst>
              <a:ext uri="{FF2B5EF4-FFF2-40B4-BE49-F238E27FC236}">
                <a16:creationId xmlns:a16="http://schemas.microsoft.com/office/drawing/2014/main" id="{F88F668F-4EE3-817C-01AE-C18AB77EA5B6}"/>
              </a:ext>
            </a:extLst>
          </p:cNvPr>
          <p:cNvSpPr txBox="1"/>
          <p:nvPr/>
        </p:nvSpPr>
        <p:spPr>
          <a:xfrm>
            <a:off x="290592" y="5768101"/>
            <a:ext cx="7369445" cy="307777"/>
          </a:xfrm>
          <a:prstGeom prst="rect">
            <a:avLst/>
          </a:prstGeom>
          <a:noFill/>
        </p:spPr>
        <p:txBody>
          <a:bodyPr wrap="square">
            <a:spAutoFit/>
          </a:bodyPr>
          <a:lstStyle/>
          <a:p>
            <a:pPr algn="l"/>
            <a:r>
              <a:rPr lang="it-IT" sz="1400" b="0" i="1" dirty="0">
                <a:solidFill>
                  <a:srgbClr val="1B1B1B"/>
                </a:solidFill>
                <a:effectLst/>
              </a:rPr>
              <a:t>Public Health </a:t>
            </a:r>
            <a:r>
              <a:rPr lang="it-IT" sz="1400" b="0" i="1" dirty="0" err="1">
                <a:solidFill>
                  <a:srgbClr val="1B1B1B"/>
                </a:solidFill>
                <a:effectLst/>
              </a:rPr>
              <a:t>Nutr</a:t>
            </a:r>
            <a:r>
              <a:rPr lang="it-IT" sz="1400" i="1" dirty="0">
                <a:solidFill>
                  <a:srgbClr val="1B1B1B"/>
                </a:solidFill>
              </a:rPr>
              <a:t>. </a:t>
            </a:r>
            <a:r>
              <a:rPr lang="it-IT" sz="1400" b="0" i="1" dirty="0">
                <a:solidFill>
                  <a:srgbClr val="1B1B1B"/>
                </a:solidFill>
                <a:effectLst/>
              </a:rPr>
              <a:t>2013 Mar 11;17(4):932–938. </a:t>
            </a:r>
            <a:r>
              <a:rPr lang="it-IT" sz="1400" b="0" i="1" dirty="0" err="1">
                <a:solidFill>
                  <a:srgbClr val="1B1B1B"/>
                </a:solidFill>
                <a:effectLst/>
              </a:rPr>
              <a:t>doi</a:t>
            </a:r>
            <a:r>
              <a:rPr lang="it-IT" sz="1400" b="0" i="1" dirty="0">
                <a:solidFill>
                  <a:srgbClr val="1B1B1B"/>
                </a:solidFill>
                <a:effectLst/>
              </a:rPr>
              <a:t>: </a:t>
            </a:r>
            <a:r>
              <a:rPr lang="it-IT" sz="1400" b="0" i="1" u="sng" dirty="0">
                <a:solidFill>
                  <a:srgbClr val="005EA2"/>
                </a:solidFill>
                <a:effectLst/>
                <a:hlinkClick r:id="rId3"/>
              </a:rPr>
              <a:t>10.1017/S1368980013000591</a:t>
            </a:r>
            <a:endParaRPr lang="it-IT" sz="1400" i="1" dirty="0"/>
          </a:p>
        </p:txBody>
      </p:sp>
      <p:sp>
        <p:nvSpPr>
          <p:cNvPr id="9" name="CasellaDiTesto 8">
            <a:extLst>
              <a:ext uri="{FF2B5EF4-FFF2-40B4-BE49-F238E27FC236}">
                <a16:creationId xmlns:a16="http://schemas.microsoft.com/office/drawing/2014/main" id="{66F33D5F-FDE6-74FA-4F27-02E53B342036}"/>
              </a:ext>
            </a:extLst>
          </p:cNvPr>
          <p:cNvSpPr txBox="1"/>
          <p:nvPr/>
        </p:nvSpPr>
        <p:spPr>
          <a:xfrm>
            <a:off x="5912694" y="3811465"/>
            <a:ext cx="5903654" cy="1754326"/>
          </a:xfrm>
          <a:prstGeom prst="rect">
            <a:avLst/>
          </a:prstGeom>
          <a:noFill/>
        </p:spPr>
        <p:txBody>
          <a:bodyPr wrap="square">
            <a:spAutoFit/>
          </a:bodyPr>
          <a:lstStyle/>
          <a:p>
            <a:pPr algn="just"/>
            <a:r>
              <a:rPr lang="it-IT" dirty="0">
                <a:solidFill>
                  <a:srgbClr val="1B1B1B"/>
                </a:solidFill>
                <a:latin typeface="Calibri" panose="020F0502020204030204" pitchFamily="34" charset="0"/>
                <a:cs typeface="Calibri" panose="020F0502020204030204" pitchFamily="34" charset="0"/>
              </a:rPr>
              <a:t>S</a:t>
            </a:r>
            <a:r>
              <a:rPr lang="it-IT" b="0" i="0" dirty="0">
                <a:solidFill>
                  <a:srgbClr val="1B1B1B"/>
                </a:solidFill>
                <a:effectLst/>
                <a:latin typeface="Calibri" panose="020F0502020204030204" pitchFamily="34" charset="0"/>
                <a:cs typeface="Calibri" panose="020F0502020204030204" pitchFamily="34" charset="0"/>
              </a:rPr>
              <a:t>ono più suscettibili agli adattamenti neurali indotti dall'obesità e hanno meno successo nel gestire il desiderio di cibo.</a:t>
            </a:r>
          </a:p>
          <a:p>
            <a:pPr algn="just"/>
            <a:endParaRPr lang="it-IT" b="0" i="0" dirty="0">
              <a:solidFill>
                <a:srgbClr val="1B1B1B"/>
              </a:solidFill>
              <a:effectLst/>
              <a:latin typeface="Calibri" panose="020F0502020204030204" pitchFamily="34" charset="0"/>
              <a:cs typeface="Calibri" panose="020F0502020204030204" pitchFamily="34" charset="0"/>
            </a:endParaRPr>
          </a:p>
          <a:p>
            <a:pPr algn="just"/>
            <a:r>
              <a:rPr lang="it-IT" b="0" i="0" dirty="0">
                <a:solidFill>
                  <a:srgbClr val="1B1B1B"/>
                </a:solidFill>
                <a:effectLst/>
                <a:latin typeface="Calibri" panose="020F0502020204030204" pitchFamily="34" charset="0"/>
                <a:cs typeface="Calibri" panose="020F0502020204030204" pitchFamily="34" charset="0"/>
              </a:rPr>
              <a:t>Maggiore insoddisfazione corporea, spesso dovuta alla pressione sociale, all'influenza dei social media</a:t>
            </a:r>
            <a:endParaRPr lang="it-IT" dirty="0">
              <a:latin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44D109FA-4E16-C865-658D-7D8352A2C7E1}"/>
              </a:ext>
            </a:extLst>
          </p:cNvPr>
          <p:cNvSpPr txBox="1"/>
          <p:nvPr/>
        </p:nvSpPr>
        <p:spPr>
          <a:xfrm>
            <a:off x="290592" y="210051"/>
            <a:ext cx="3267561" cy="400110"/>
          </a:xfrm>
          <a:prstGeom prst="rect">
            <a:avLst/>
          </a:prstGeom>
          <a:noFill/>
        </p:spPr>
        <p:txBody>
          <a:bodyPr wrap="none" rtlCol="0">
            <a:spAutoFit/>
          </a:bodyPr>
          <a:lstStyle/>
          <a:p>
            <a:r>
              <a:rPr lang="it-IT" sz="2000" b="1" dirty="0">
                <a:solidFill>
                  <a:srgbClr val="002060"/>
                </a:solidFill>
              </a:rPr>
              <a:t>OBESITA’ DEPRESSIONE E DA </a:t>
            </a:r>
          </a:p>
        </p:txBody>
      </p:sp>
      <p:pic>
        <p:nvPicPr>
          <p:cNvPr id="3074" name="Picture 2" descr="La figura 2 è un grafico a barre che mostra la percentuale aggiustata per età di adulti di 20 anni e più che erano obesi, in base all'età, al sesso e allo stato di depressione negli Stati Uniti, dal 2005 al 2010.">
            <a:extLst>
              <a:ext uri="{FF2B5EF4-FFF2-40B4-BE49-F238E27FC236}">
                <a16:creationId xmlns:a16="http://schemas.microsoft.com/office/drawing/2014/main" id="{25E3A03F-0087-AF02-531E-B26E065C2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66" y="2457346"/>
            <a:ext cx="5312497" cy="325390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334122F5-7DD5-BC86-9D4F-211E506CF2DD}"/>
              </a:ext>
            </a:extLst>
          </p:cNvPr>
          <p:cNvSpPr txBox="1"/>
          <p:nvPr/>
        </p:nvSpPr>
        <p:spPr>
          <a:xfrm>
            <a:off x="5873255" y="3090202"/>
            <a:ext cx="5961680" cy="646331"/>
          </a:xfrm>
          <a:prstGeom prst="rect">
            <a:avLst/>
          </a:prstGeom>
          <a:noFill/>
        </p:spPr>
        <p:txBody>
          <a:bodyPr wrap="square">
            <a:spAutoFit/>
          </a:bodyPr>
          <a:lstStyle/>
          <a:p>
            <a:r>
              <a:rPr lang="it-IT" dirty="0">
                <a:solidFill>
                  <a:srgbClr val="1B1B1B"/>
                </a:solidFill>
              </a:rPr>
              <a:t>Sono più comuni  </a:t>
            </a:r>
            <a:r>
              <a:rPr lang="it-IT" b="0" i="0" dirty="0">
                <a:solidFill>
                  <a:srgbClr val="1B1B1B"/>
                </a:solidFill>
                <a:effectLst/>
              </a:rPr>
              <a:t>comportamenti alimentari disordinati (</a:t>
            </a:r>
            <a:r>
              <a:rPr lang="it-IT" b="0" i="0" dirty="0" err="1">
                <a:solidFill>
                  <a:srgbClr val="1B1B1B"/>
                </a:solidFill>
                <a:effectLst/>
              </a:rPr>
              <a:t>binge-eating</a:t>
            </a:r>
            <a:r>
              <a:rPr lang="it-IT" b="0" i="0" dirty="0">
                <a:solidFill>
                  <a:srgbClr val="1B1B1B"/>
                </a:solidFill>
                <a:effectLst/>
              </a:rPr>
              <a:t> disorder, night-</a:t>
            </a:r>
            <a:r>
              <a:rPr lang="it-IT" b="0" i="0" dirty="0" err="1">
                <a:solidFill>
                  <a:srgbClr val="1B1B1B"/>
                </a:solidFill>
                <a:effectLst/>
              </a:rPr>
              <a:t>eating</a:t>
            </a:r>
            <a:r>
              <a:rPr lang="it-IT" b="0" i="0" dirty="0">
                <a:solidFill>
                  <a:srgbClr val="1B1B1B"/>
                </a:solidFill>
                <a:effectLst/>
              </a:rPr>
              <a:t> </a:t>
            </a:r>
            <a:r>
              <a:rPr lang="it-IT" b="0" i="0" dirty="0" err="1">
                <a:solidFill>
                  <a:srgbClr val="1B1B1B"/>
                </a:solidFill>
                <a:effectLst/>
              </a:rPr>
              <a:t>syndrome</a:t>
            </a:r>
            <a:r>
              <a:rPr lang="it-IT" b="0" i="0" dirty="0">
                <a:solidFill>
                  <a:srgbClr val="1B1B1B"/>
                </a:solidFill>
                <a:effectLst/>
              </a:rPr>
              <a:t>)</a:t>
            </a:r>
            <a:endParaRPr lang="it-IT" dirty="0"/>
          </a:p>
        </p:txBody>
      </p:sp>
      <p:sp>
        <p:nvSpPr>
          <p:cNvPr id="14" name="CasellaDiTesto 13">
            <a:extLst>
              <a:ext uri="{FF2B5EF4-FFF2-40B4-BE49-F238E27FC236}">
                <a16:creationId xmlns:a16="http://schemas.microsoft.com/office/drawing/2014/main" id="{5E967813-4816-D615-CD8F-B43D0CBB48DD}"/>
              </a:ext>
            </a:extLst>
          </p:cNvPr>
          <p:cNvSpPr txBox="1"/>
          <p:nvPr/>
        </p:nvSpPr>
        <p:spPr>
          <a:xfrm>
            <a:off x="5883681" y="2376144"/>
            <a:ext cx="5961681" cy="646331"/>
          </a:xfrm>
          <a:prstGeom prst="rect">
            <a:avLst/>
          </a:prstGeom>
          <a:noFill/>
        </p:spPr>
        <p:txBody>
          <a:bodyPr wrap="square">
            <a:spAutoFit/>
          </a:bodyPr>
          <a:lstStyle/>
          <a:p>
            <a:r>
              <a:rPr lang="it-IT" b="0" i="0" dirty="0">
                <a:solidFill>
                  <a:srgbClr val="1B1B1B"/>
                </a:solidFill>
                <a:effectLst/>
                <a:latin typeface="Calibri" panose="020F0502020204030204" pitchFamily="34" charset="0"/>
                <a:cs typeface="Calibri" panose="020F0502020204030204" pitchFamily="34" charset="0"/>
              </a:rPr>
              <a:t>La depressione è più comune nelle donne obese rispetto agli uomini </a:t>
            </a:r>
            <a:endParaRPr lang="it-IT" dirty="0">
              <a:latin typeface="Calibri" panose="020F0502020204030204" pitchFamily="34" charset="0"/>
              <a:cs typeface="Calibri" panose="020F0502020204030204" pitchFamily="34" charset="0"/>
            </a:endParaRPr>
          </a:p>
        </p:txBody>
      </p:sp>
      <p:sp>
        <p:nvSpPr>
          <p:cNvPr id="18" name="CasellaDiTesto 17">
            <a:extLst>
              <a:ext uri="{FF2B5EF4-FFF2-40B4-BE49-F238E27FC236}">
                <a16:creationId xmlns:a16="http://schemas.microsoft.com/office/drawing/2014/main" id="{036B0610-BF9A-376D-D5D4-BC19F0F7BF0B}"/>
              </a:ext>
            </a:extLst>
          </p:cNvPr>
          <p:cNvSpPr txBox="1"/>
          <p:nvPr/>
        </p:nvSpPr>
        <p:spPr>
          <a:xfrm>
            <a:off x="7960963" y="460925"/>
            <a:ext cx="3027335" cy="923330"/>
          </a:xfrm>
          <a:prstGeom prst="rect">
            <a:avLst/>
          </a:prstGeom>
          <a:noFill/>
        </p:spPr>
        <p:txBody>
          <a:bodyPr wrap="square">
            <a:spAutoFit/>
          </a:bodyPr>
          <a:lstStyle/>
          <a:p>
            <a:pPr marL="285750" indent="-285750">
              <a:buFont typeface="Arial" panose="020B0604020202020204" pitchFamily="34" charset="0"/>
              <a:buChar char="•"/>
            </a:pPr>
            <a:r>
              <a:rPr lang="it-IT" b="0" i="0" dirty="0">
                <a:solidFill>
                  <a:srgbClr val="1B1B1B"/>
                </a:solidFill>
                <a:effectLst/>
              </a:rPr>
              <a:t>depressione</a:t>
            </a:r>
          </a:p>
          <a:p>
            <a:pPr marL="285750" indent="-285750">
              <a:buFont typeface="Arial" panose="020B0604020202020204" pitchFamily="34" charset="0"/>
              <a:buChar char="•"/>
            </a:pPr>
            <a:r>
              <a:rPr lang="it-IT" b="0" i="0" dirty="0">
                <a:solidFill>
                  <a:srgbClr val="1B1B1B"/>
                </a:solidFill>
                <a:effectLst/>
              </a:rPr>
              <a:t>disturbi alimentari </a:t>
            </a:r>
            <a:endParaRPr lang="it-IT" dirty="0">
              <a:solidFill>
                <a:srgbClr val="1B1B1B"/>
              </a:solidFill>
            </a:endParaRPr>
          </a:p>
          <a:p>
            <a:pPr marL="285750" indent="-285750">
              <a:buFont typeface="Arial" panose="020B0604020202020204" pitchFamily="34" charset="0"/>
              <a:buChar char="•"/>
            </a:pPr>
            <a:r>
              <a:rPr lang="it-IT" b="0" i="0" dirty="0">
                <a:solidFill>
                  <a:srgbClr val="1B1B1B"/>
                </a:solidFill>
                <a:effectLst/>
              </a:rPr>
              <a:t>bassa qualità della vita</a:t>
            </a:r>
          </a:p>
        </p:txBody>
      </p:sp>
      <p:sp>
        <p:nvSpPr>
          <p:cNvPr id="19" name="CasellaDiTesto 18">
            <a:extLst>
              <a:ext uri="{FF2B5EF4-FFF2-40B4-BE49-F238E27FC236}">
                <a16:creationId xmlns:a16="http://schemas.microsoft.com/office/drawing/2014/main" id="{AEC41336-19DC-540D-3EFE-77BE7516E3E0}"/>
              </a:ext>
            </a:extLst>
          </p:cNvPr>
          <p:cNvSpPr txBox="1"/>
          <p:nvPr/>
        </p:nvSpPr>
        <p:spPr>
          <a:xfrm>
            <a:off x="2405039" y="1610574"/>
            <a:ext cx="1467843" cy="1600438"/>
          </a:xfrm>
          <a:prstGeom prst="rect">
            <a:avLst/>
          </a:prstGeom>
          <a:noFill/>
        </p:spPr>
        <p:txBody>
          <a:bodyPr wrap="square" rtlCol="0">
            <a:spAutoFit/>
          </a:bodyPr>
          <a:lstStyle/>
          <a:p>
            <a:r>
              <a:rPr lang="it-IT" sz="2400" b="1" dirty="0"/>
              <a:t>OBESITÀ </a:t>
            </a:r>
            <a:r>
              <a:rPr lang="it-IT" sz="2000" b="1" dirty="0"/>
              <a:t>	</a:t>
            </a:r>
            <a:r>
              <a:rPr lang="it-IT" dirty="0"/>
              <a:t>			</a:t>
            </a:r>
          </a:p>
        </p:txBody>
      </p:sp>
      <p:pic>
        <p:nvPicPr>
          <p:cNvPr id="3076" name="Picture 4" descr="Immagini di Freccia bidirezionale - Download gratuiti su Freepik">
            <a:extLst>
              <a:ext uri="{FF2B5EF4-FFF2-40B4-BE49-F238E27FC236}">
                <a16:creationId xmlns:a16="http://schemas.microsoft.com/office/drawing/2014/main" id="{CB29552A-6E35-A066-7319-611C28AC7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529" y="1418216"/>
            <a:ext cx="2209491" cy="914094"/>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38F17E51-5BA0-4D64-F1D1-27679B9F3ECD}"/>
              </a:ext>
            </a:extLst>
          </p:cNvPr>
          <p:cNvSpPr txBox="1"/>
          <p:nvPr/>
        </p:nvSpPr>
        <p:spPr>
          <a:xfrm>
            <a:off x="6953667" y="1636648"/>
            <a:ext cx="1964147" cy="461665"/>
          </a:xfrm>
          <a:prstGeom prst="rect">
            <a:avLst/>
          </a:prstGeom>
          <a:noFill/>
        </p:spPr>
        <p:txBody>
          <a:bodyPr wrap="square">
            <a:spAutoFit/>
          </a:bodyPr>
          <a:lstStyle/>
          <a:p>
            <a:r>
              <a:rPr lang="it-IT" sz="2400" b="1" dirty="0"/>
              <a:t>DEPRESSIONE </a:t>
            </a:r>
          </a:p>
        </p:txBody>
      </p:sp>
    </p:spTree>
    <p:extLst>
      <p:ext uri="{BB962C8B-B14F-4D97-AF65-F5344CB8AC3E}">
        <p14:creationId xmlns:p14="http://schemas.microsoft.com/office/powerpoint/2010/main" val="4209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36591062-62FE-F496-2F17-327C799CB701}"/>
              </a:ext>
            </a:extLst>
          </p:cNvPr>
          <p:cNvSpPr txBox="1"/>
          <p:nvPr/>
        </p:nvSpPr>
        <p:spPr>
          <a:xfrm>
            <a:off x="8358213" y="5471090"/>
            <a:ext cx="3567569" cy="307777"/>
          </a:xfrm>
          <a:prstGeom prst="rect">
            <a:avLst/>
          </a:prstGeom>
          <a:noFill/>
        </p:spPr>
        <p:txBody>
          <a:bodyPr wrap="square">
            <a:spAutoFit/>
          </a:bodyPr>
          <a:lstStyle/>
          <a:p>
            <a:pPr algn="l"/>
            <a:r>
              <a:rPr lang="it-IT" sz="1400" b="0" i="1" dirty="0">
                <a:solidFill>
                  <a:srgbClr val="1B1B1B"/>
                </a:solidFill>
                <a:effectLst/>
              </a:rPr>
              <a:t>Acta </a:t>
            </a:r>
            <a:r>
              <a:rPr lang="it-IT" sz="1400" b="0" i="1" dirty="0" err="1">
                <a:solidFill>
                  <a:srgbClr val="1B1B1B"/>
                </a:solidFill>
                <a:effectLst/>
              </a:rPr>
              <a:t>Biomed</a:t>
            </a:r>
            <a:r>
              <a:rPr lang="it-IT" sz="1400" i="1" dirty="0">
                <a:solidFill>
                  <a:srgbClr val="1B1B1B"/>
                </a:solidFill>
              </a:rPr>
              <a:t>. </a:t>
            </a:r>
            <a:r>
              <a:rPr lang="it-IT" sz="1400" b="0" i="1" dirty="0">
                <a:solidFill>
                  <a:srgbClr val="1B1B1B"/>
                </a:solidFill>
                <a:effectLst/>
              </a:rPr>
              <a:t>31 agosto 2022;93(4):e2022278</a:t>
            </a:r>
            <a:endParaRPr lang="it-IT" sz="1400" i="1" dirty="0"/>
          </a:p>
        </p:txBody>
      </p:sp>
      <p:sp>
        <p:nvSpPr>
          <p:cNvPr id="8" name="CasellaDiTesto 7">
            <a:extLst>
              <a:ext uri="{FF2B5EF4-FFF2-40B4-BE49-F238E27FC236}">
                <a16:creationId xmlns:a16="http://schemas.microsoft.com/office/drawing/2014/main" id="{C91FB0A4-2B46-315E-2EE3-87718D81AF0F}"/>
              </a:ext>
            </a:extLst>
          </p:cNvPr>
          <p:cNvSpPr txBox="1"/>
          <p:nvPr/>
        </p:nvSpPr>
        <p:spPr>
          <a:xfrm>
            <a:off x="1089949" y="513679"/>
            <a:ext cx="5380300" cy="2585323"/>
          </a:xfrm>
          <a:prstGeom prst="rect">
            <a:avLst/>
          </a:prstGeom>
          <a:noFill/>
          <a:ln w="12700">
            <a:solidFill>
              <a:srgbClr val="FF33CC"/>
            </a:solidFill>
          </a:ln>
        </p:spPr>
        <p:txBody>
          <a:bodyPr wrap="square" rtlCol="0">
            <a:spAutoFit/>
          </a:bodyPr>
          <a:lstStyle/>
          <a:p>
            <a:pPr marL="285750" indent="-285750">
              <a:buClr>
                <a:srgbClr val="FF33CC"/>
              </a:buClr>
              <a:buSzPct val="85000"/>
              <a:buFont typeface="Wingdings" panose="05000000000000000000" pitchFamily="2" charset="2"/>
              <a:buChar char="§"/>
            </a:pPr>
            <a:r>
              <a:rPr lang="it-IT" dirty="0"/>
              <a:t>Menarca precoce</a:t>
            </a:r>
          </a:p>
          <a:p>
            <a:pPr marL="285750" indent="-285750">
              <a:buClr>
                <a:srgbClr val="FF33CC"/>
              </a:buClr>
              <a:buSzPct val="85000"/>
              <a:buFont typeface="Wingdings" panose="05000000000000000000" pitchFamily="2" charset="2"/>
              <a:buChar char="§"/>
            </a:pPr>
            <a:r>
              <a:rPr lang="it-IT" dirty="0" err="1"/>
              <a:t>Oligo</a:t>
            </a:r>
            <a:r>
              <a:rPr lang="it-IT" dirty="0"/>
              <a:t>-Amenorrea</a:t>
            </a:r>
          </a:p>
          <a:p>
            <a:pPr marL="285750" indent="-285750">
              <a:buClr>
                <a:srgbClr val="FF33CC"/>
              </a:buClr>
              <a:buSzPct val="85000"/>
              <a:buFont typeface="Wingdings" panose="05000000000000000000" pitchFamily="2" charset="2"/>
              <a:buChar char="§"/>
            </a:pPr>
            <a:r>
              <a:rPr lang="it-IT" dirty="0" err="1"/>
              <a:t>Anovulazione</a:t>
            </a:r>
            <a:r>
              <a:rPr lang="it-IT" dirty="0"/>
              <a:t> cronica</a:t>
            </a:r>
          </a:p>
          <a:p>
            <a:pPr marL="285750" indent="-285750">
              <a:buClr>
                <a:srgbClr val="FF33CC"/>
              </a:buClr>
              <a:buSzPct val="85000"/>
              <a:buFont typeface="Wingdings" panose="05000000000000000000" pitchFamily="2" charset="2"/>
              <a:buChar char="§"/>
            </a:pPr>
            <a:r>
              <a:rPr lang="it-IT" dirty="0"/>
              <a:t>Insufficienza ovarica primaria</a:t>
            </a:r>
          </a:p>
          <a:p>
            <a:pPr marL="285750" indent="-285750">
              <a:buClr>
                <a:srgbClr val="FF33CC"/>
              </a:buClr>
              <a:buSzPct val="85000"/>
              <a:buFont typeface="Wingdings" panose="05000000000000000000" pitchFamily="2" charset="2"/>
              <a:buChar char="§"/>
            </a:pPr>
            <a:r>
              <a:rPr lang="it-IT" dirty="0" err="1"/>
              <a:t>Iperandrogenismo</a:t>
            </a:r>
            <a:endParaRPr lang="it-IT" dirty="0"/>
          </a:p>
          <a:p>
            <a:pPr marL="285750" indent="-285750">
              <a:buClr>
                <a:srgbClr val="FF33CC"/>
              </a:buClr>
              <a:buSzPct val="85000"/>
              <a:buFont typeface="Wingdings" panose="05000000000000000000" pitchFamily="2" charset="2"/>
              <a:buChar char="§"/>
            </a:pPr>
            <a:r>
              <a:rPr lang="it-IT" dirty="0" err="1"/>
              <a:t>Insulino</a:t>
            </a:r>
            <a:r>
              <a:rPr lang="it-IT" dirty="0"/>
              <a:t>-resistenza</a:t>
            </a:r>
          </a:p>
          <a:p>
            <a:pPr marL="285750" indent="-285750">
              <a:buClr>
                <a:srgbClr val="FF33CC"/>
              </a:buClr>
              <a:buSzPct val="85000"/>
              <a:buFont typeface="Wingdings" panose="05000000000000000000" pitchFamily="2" charset="2"/>
              <a:buChar char="§"/>
            </a:pPr>
            <a:r>
              <a:rPr lang="it-IT" dirty="0"/>
              <a:t>Ridotto successo tecniche PMA</a:t>
            </a:r>
          </a:p>
          <a:p>
            <a:pPr marL="285750" indent="-285750">
              <a:buClr>
                <a:srgbClr val="FF33CC"/>
              </a:buClr>
              <a:buSzPct val="85000"/>
              <a:buFont typeface="Wingdings" panose="05000000000000000000" pitchFamily="2" charset="2"/>
              <a:buChar char="§"/>
            </a:pPr>
            <a:r>
              <a:rPr lang="it-IT" dirty="0"/>
              <a:t>Aumento rischio di aborto</a:t>
            </a:r>
          </a:p>
          <a:p>
            <a:pPr marL="285750" indent="-285750">
              <a:buClr>
                <a:srgbClr val="FF33CC"/>
              </a:buClr>
              <a:buSzPct val="85000"/>
              <a:buFont typeface="Wingdings" panose="05000000000000000000" pitchFamily="2" charset="2"/>
              <a:buChar char="§"/>
            </a:pPr>
            <a:r>
              <a:rPr lang="it-IT" dirty="0"/>
              <a:t>Aumento rischio in gravidanza (es. parto pretermine)</a:t>
            </a:r>
          </a:p>
        </p:txBody>
      </p:sp>
      <p:pic>
        <p:nvPicPr>
          <p:cNvPr id="9" name="Picture 2" descr="Image result for BMI and fertility">
            <a:extLst>
              <a:ext uri="{FF2B5EF4-FFF2-40B4-BE49-F238E27FC236}">
                <a16:creationId xmlns:a16="http://schemas.microsoft.com/office/drawing/2014/main" id="{71A82286-D26D-40B4-90D2-CC48C7DA75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32"/>
          <a:stretch/>
        </p:blipFill>
        <p:spPr bwMode="auto">
          <a:xfrm>
            <a:off x="7402780" y="184817"/>
            <a:ext cx="4206627" cy="291418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33C76D0-95A5-A1A1-C137-D294059EF3DD}"/>
              </a:ext>
            </a:extLst>
          </p:cNvPr>
          <p:cNvSpPr txBox="1"/>
          <p:nvPr/>
        </p:nvSpPr>
        <p:spPr>
          <a:xfrm>
            <a:off x="312517" y="68777"/>
            <a:ext cx="2682209" cy="400110"/>
          </a:xfrm>
          <a:prstGeom prst="rect">
            <a:avLst/>
          </a:prstGeom>
          <a:noFill/>
        </p:spPr>
        <p:txBody>
          <a:bodyPr wrap="none" rtlCol="0">
            <a:spAutoFit/>
          </a:bodyPr>
          <a:lstStyle/>
          <a:p>
            <a:r>
              <a:rPr lang="it-IT" sz="2000" b="1" dirty="0"/>
              <a:t>OBESITA’ E INFERTILITA’</a:t>
            </a:r>
          </a:p>
        </p:txBody>
      </p:sp>
    </p:spTree>
    <p:extLst>
      <p:ext uri="{BB962C8B-B14F-4D97-AF65-F5344CB8AC3E}">
        <p14:creationId xmlns:p14="http://schemas.microsoft.com/office/powerpoint/2010/main" val="24783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5">
            <a:extLst>
              <a:ext uri="{FF2B5EF4-FFF2-40B4-BE49-F238E27FC236}">
                <a16:creationId xmlns:a16="http://schemas.microsoft.com/office/drawing/2014/main" id="{04314247-1A77-9635-FB33-9620E4E300F5}"/>
              </a:ext>
            </a:extLst>
          </p:cNvPr>
          <p:cNvPicPr>
            <a:picLocks noChangeAspect="1"/>
          </p:cNvPicPr>
          <p:nvPr/>
        </p:nvPicPr>
        <p:blipFill rotWithShape="1">
          <a:blip r:embed="rId2">
            <a:extLst>
              <a:ext uri="{28A0092B-C50C-407E-A947-70E740481C1C}">
                <a14:useLocalDpi xmlns:a14="http://schemas.microsoft.com/office/drawing/2010/main" val="0"/>
              </a:ext>
            </a:extLst>
          </a:blip>
          <a:srcRect r="1970" b="12486"/>
          <a:stretch/>
        </p:blipFill>
        <p:spPr>
          <a:xfrm>
            <a:off x="4991387" y="390982"/>
            <a:ext cx="7012356" cy="3865597"/>
          </a:xfrm>
          <a:prstGeom prst="rect">
            <a:avLst/>
          </a:prstGeom>
          <a:ln>
            <a:noFill/>
          </a:ln>
        </p:spPr>
      </p:pic>
      <p:sp>
        <p:nvSpPr>
          <p:cNvPr id="3" name="Rettangolo 2">
            <a:extLst>
              <a:ext uri="{FF2B5EF4-FFF2-40B4-BE49-F238E27FC236}">
                <a16:creationId xmlns:a16="http://schemas.microsoft.com/office/drawing/2014/main" id="{0E2C4858-FCC6-6C7B-0692-B1BCB4E63E4D}"/>
              </a:ext>
            </a:extLst>
          </p:cNvPr>
          <p:cNvSpPr/>
          <p:nvPr/>
        </p:nvSpPr>
        <p:spPr>
          <a:xfrm>
            <a:off x="2063577" y="5893256"/>
            <a:ext cx="2273643" cy="16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D5AC92BC-3210-8AB1-0209-46E1C4A1D2EA}"/>
              </a:ext>
            </a:extLst>
          </p:cNvPr>
          <p:cNvSpPr txBox="1"/>
          <p:nvPr/>
        </p:nvSpPr>
        <p:spPr>
          <a:xfrm>
            <a:off x="10662834" y="6354305"/>
            <a:ext cx="1046953" cy="369332"/>
          </a:xfrm>
          <a:prstGeom prst="rect">
            <a:avLst/>
          </a:prstGeom>
          <a:noFill/>
        </p:spPr>
        <p:txBody>
          <a:bodyPr wrap="none" rtlCol="0">
            <a:spAutoFit/>
          </a:bodyPr>
          <a:lstStyle/>
          <a:p>
            <a:r>
              <a:rPr lang="it-IT" dirty="0"/>
              <a:t>B. Paolini</a:t>
            </a:r>
          </a:p>
        </p:txBody>
      </p:sp>
      <p:sp>
        <p:nvSpPr>
          <p:cNvPr id="9" name="CasellaDiTesto 8">
            <a:extLst>
              <a:ext uri="{FF2B5EF4-FFF2-40B4-BE49-F238E27FC236}">
                <a16:creationId xmlns:a16="http://schemas.microsoft.com/office/drawing/2014/main" id="{E355D905-3807-30AD-40CF-0CC44BA2B199}"/>
              </a:ext>
            </a:extLst>
          </p:cNvPr>
          <p:cNvSpPr txBox="1"/>
          <p:nvPr/>
        </p:nvSpPr>
        <p:spPr>
          <a:xfrm>
            <a:off x="1215732" y="1492255"/>
            <a:ext cx="3645635" cy="646331"/>
          </a:xfrm>
          <a:prstGeom prst="rect">
            <a:avLst/>
          </a:prstGeom>
          <a:noFill/>
          <a:ln w="28575">
            <a:noFill/>
          </a:ln>
        </p:spPr>
        <p:txBody>
          <a:bodyPr wrap="square">
            <a:spAutoFit/>
          </a:bodyPr>
          <a:lstStyle/>
          <a:p>
            <a:pPr algn="just"/>
            <a:r>
              <a:rPr lang="it-IT" dirty="0">
                <a:solidFill>
                  <a:srgbClr val="212121"/>
                </a:solidFill>
                <a:latin typeface="Calibri" panose="020F0502020204030204" pitchFamily="34" charset="0"/>
                <a:cs typeface="Calibri" panose="020F0502020204030204" pitchFamily="34" charset="0"/>
              </a:rPr>
              <a:t>Solo il 5% delle donne magre è affetta da PCOS</a:t>
            </a:r>
            <a:endParaRPr lang="it-IT" dirty="0">
              <a:latin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C1403F26-25B2-CE8C-C6B1-28405A57CC9A}"/>
              </a:ext>
            </a:extLst>
          </p:cNvPr>
          <p:cNvSpPr txBox="1"/>
          <p:nvPr/>
        </p:nvSpPr>
        <p:spPr>
          <a:xfrm>
            <a:off x="1227326" y="741449"/>
            <a:ext cx="3946144" cy="646331"/>
          </a:xfrm>
          <a:prstGeom prst="rect">
            <a:avLst/>
          </a:prstGeom>
          <a:noFill/>
          <a:ln w="28575">
            <a:noFill/>
          </a:ln>
        </p:spPr>
        <p:txBody>
          <a:bodyPr wrap="square">
            <a:spAutoFit/>
          </a:bodyPr>
          <a:lstStyle/>
          <a:p>
            <a:r>
              <a:rPr lang="it-IT" b="0" i="0" dirty="0">
                <a:solidFill>
                  <a:srgbClr val="212121"/>
                </a:solidFill>
                <a:effectLst/>
                <a:latin typeface="Calibri" panose="020F0502020204030204" pitchFamily="34" charset="0"/>
                <a:cs typeface="Calibri" panose="020F0502020204030204" pitchFamily="34" charset="0"/>
              </a:rPr>
              <a:t>L'obesità si riscontra nel 30-70% delle donne affette da PCOS </a:t>
            </a:r>
          </a:p>
        </p:txBody>
      </p:sp>
      <p:sp>
        <p:nvSpPr>
          <p:cNvPr id="12" name="CasellaDiTesto 11">
            <a:extLst>
              <a:ext uri="{FF2B5EF4-FFF2-40B4-BE49-F238E27FC236}">
                <a16:creationId xmlns:a16="http://schemas.microsoft.com/office/drawing/2014/main" id="{5066652F-5DAD-C973-CA23-CA2CAD1F3530}"/>
              </a:ext>
            </a:extLst>
          </p:cNvPr>
          <p:cNvSpPr txBox="1"/>
          <p:nvPr/>
        </p:nvSpPr>
        <p:spPr>
          <a:xfrm>
            <a:off x="265725" y="89047"/>
            <a:ext cx="1937325" cy="400110"/>
          </a:xfrm>
          <a:prstGeom prst="rect">
            <a:avLst/>
          </a:prstGeom>
          <a:noFill/>
        </p:spPr>
        <p:txBody>
          <a:bodyPr wrap="none" rtlCol="0">
            <a:spAutoFit/>
          </a:bodyPr>
          <a:lstStyle/>
          <a:p>
            <a:r>
              <a:rPr lang="it-IT" sz="2000" b="1" dirty="0">
                <a:solidFill>
                  <a:schemeClr val="tx2"/>
                </a:solidFill>
              </a:rPr>
              <a:t>PCOS E OBESITA’</a:t>
            </a:r>
          </a:p>
        </p:txBody>
      </p:sp>
      <p:sp>
        <p:nvSpPr>
          <p:cNvPr id="8" name="CasellaDiTesto 7">
            <a:extLst>
              <a:ext uri="{FF2B5EF4-FFF2-40B4-BE49-F238E27FC236}">
                <a16:creationId xmlns:a16="http://schemas.microsoft.com/office/drawing/2014/main" id="{7B758B9F-F2E9-9A12-3AA6-98CDEAFD23CD}"/>
              </a:ext>
            </a:extLst>
          </p:cNvPr>
          <p:cNvSpPr txBox="1"/>
          <p:nvPr/>
        </p:nvSpPr>
        <p:spPr>
          <a:xfrm>
            <a:off x="108377" y="2266428"/>
            <a:ext cx="4910365" cy="2097424"/>
          </a:xfrm>
          <a:prstGeom prst="rect">
            <a:avLst/>
          </a:prstGeom>
        </p:spPr>
        <p:txBody>
          <a:bodyPr vert="horz" lIns="91440" tIns="45720" rIns="91440" bIns="45720" rtlCol="0" anchor="ctr">
            <a:noAutofit/>
          </a:bodyPr>
          <a:lstStyle/>
          <a:p>
            <a:pPr marL="92075" indent="-80963" algn="just">
              <a:lnSpc>
                <a:spcPct val="90000"/>
              </a:lnSpc>
              <a:spcAft>
                <a:spcPts val="1000"/>
              </a:spcAft>
              <a:buClr>
                <a:schemeClr val="accent1"/>
              </a:buClr>
              <a:buSzPct val="90000"/>
              <a:buFont typeface="Arial" panose="020B0604020202020204" pitchFamily="34" charset="0"/>
              <a:buChar char="•"/>
            </a:pPr>
            <a:r>
              <a:rPr lang="en-US" sz="1600" b="1" i="0" u="none" strike="noStrike" baseline="0" dirty="0" err="1"/>
              <a:t>Sovrappeso</a:t>
            </a:r>
            <a:r>
              <a:rPr lang="en-US" sz="1600" b="1" i="0" u="none" strike="noStrike" baseline="0" dirty="0"/>
              <a:t>/</a:t>
            </a:r>
            <a:r>
              <a:rPr lang="en-US" sz="1600" b="1" i="0" u="none" strike="noStrike" baseline="0" dirty="0" err="1"/>
              <a:t>obesità</a:t>
            </a:r>
            <a:r>
              <a:rPr lang="en-US" sz="1600" b="1" i="0" u="none" strike="noStrike" baseline="0" dirty="0"/>
              <a:t> </a:t>
            </a:r>
            <a:r>
              <a:rPr lang="en-US" sz="1600" b="0" i="0" u="none" strike="noStrike" baseline="0" dirty="0"/>
              <a:t>e </a:t>
            </a:r>
            <a:r>
              <a:rPr lang="en-US" sz="1600" b="1" i="0" u="none" strike="noStrike" baseline="0" dirty="0" err="1"/>
              <a:t>insulino-resistenza</a:t>
            </a:r>
            <a:r>
              <a:rPr lang="en-US" sz="1600" b="0" i="0" u="none" strike="noStrike" baseline="0" dirty="0"/>
              <a:t> </a:t>
            </a:r>
            <a:r>
              <a:rPr lang="en-US" sz="1600" b="0" i="0" u="none" strike="noStrike" baseline="0" dirty="0" err="1"/>
              <a:t>sono</a:t>
            </a:r>
            <a:r>
              <a:rPr lang="en-US" sz="1600" b="0" i="0" u="none" strike="noStrike" baseline="0" dirty="0"/>
              <a:t> </a:t>
            </a:r>
            <a:r>
              <a:rPr lang="en-US" sz="1600" b="0" i="0" u="none" strike="noStrike" baseline="0" dirty="0" err="1"/>
              <a:t>strettamente</a:t>
            </a:r>
            <a:r>
              <a:rPr lang="en-US" sz="1600" b="0" i="0" u="none" strike="noStrike" baseline="0" dirty="0"/>
              <a:t> </a:t>
            </a:r>
            <a:r>
              <a:rPr lang="en-US" sz="1600" b="0" i="0" u="none" strike="noStrike" baseline="0" dirty="0" err="1"/>
              <a:t>correlati</a:t>
            </a:r>
            <a:r>
              <a:rPr lang="en-US" sz="1600" b="0" i="0" u="none" strike="noStrike" baseline="0" dirty="0"/>
              <a:t> </a:t>
            </a:r>
            <a:r>
              <a:rPr lang="en-US" sz="1600" b="0" i="0" u="none" strike="noStrike" baseline="0" dirty="0" err="1"/>
              <a:t>tra</a:t>
            </a:r>
            <a:r>
              <a:rPr lang="en-US" sz="1600" b="0" i="0" u="none" strike="noStrike" baseline="0" dirty="0"/>
              <a:t> </a:t>
            </a:r>
            <a:r>
              <a:rPr lang="en-US" sz="1600" b="0" i="0" u="none" strike="noStrike" baseline="0" dirty="0" err="1"/>
              <a:t>loro</a:t>
            </a:r>
            <a:r>
              <a:rPr lang="en-US" sz="1600" b="0" i="0" u="none" strike="noStrike" baseline="0" dirty="0"/>
              <a:t> in </a:t>
            </a:r>
            <a:r>
              <a:rPr lang="en-US" sz="1600" b="0" i="0" u="none" strike="noStrike" baseline="0" dirty="0" err="1"/>
              <a:t>quanto</a:t>
            </a:r>
            <a:r>
              <a:rPr lang="en-US" sz="1600" b="0" i="0" u="none" strike="noStrike" baseline="0" dirty="0"/>
              <a:t> </a:t>
            </a:r>
            <a:r>
              <a:rPr lang="en-US" sz="1600" b="0" i="0" u="none" strike="noStrike" baseline="0" dirty="0" err="1"/>
              <a:t>i</a:t>
            </a:r>
            <a:r>
              <a:rPr lang="en-US" sz="1600" b="0" i="0" u="none" strike="noStrike" baseline="0" dirty="0"/>
              <a:t> </a:t>
            </a:r>
            <a:r>
              <a:rPr lang="en-US" sz="1600" b="0" i="0" u="none" strike="noStrike" baseline="0" dirty="0" err="1"/>
              <a:t>primi</a:t>
            </a:r>
            <a:r>
              <a:rPr lang="en-US" sz="1600" b="0" i="0" u="none" strike="noStrike" baseline="0" dirty="0"/>
              <a:t>, </a:t>
            </a:r>
            <a:r>
              <a:rPr lang="en-US" sz="1600" b="0" i="0" u="none" strike="noStrike" baseline="0" dirty="0" err="1"/>
              <a:t>riducendo</a:t>
            </a:r>
            <a:r>
              <a:rPr lang="en-US" sz="1600" b="0" i="0" u="none" strike="noStrike" baseline="0" dirty="0"/>
              <a:t> la </a:t>
            </a:r>
            <a:r>
              <a:rPr lang="en-US" sz="1600" b="0" i="0" u="none" strike="noStrike" baseline="0" dirty="0" err="1"/>
              <a:t>captazione</a:t>
            </a:r>
            <a:r>
              <a:rPr lang="en-US" sz="1600" b="0" i="0" u="none" strike="noStrike" baseline="0" dirty="0"/>
              <a:t> </a:t>
            </a:r>
            <a:r>
              <a:rPr lang="en-US" sz="1600" b="0" i="0" u="none" strike="noStrike" baseline="0" dirty="0" err="1"/>
              <a:t>periferica</a:t>
            </a:r>
            <a:r>
              <a:rPr lang="en-US" sz="1600" b="0" i="0" u="none" strike="noStrike" baseline="0" dirty="0"/>
              <a:t> </a:t>
            </a:r>
            <a:r>
              <a:rPr lang="en-US" sz="1600" b="0" i="0" u="none" strike="noStrike" baseline="0" dirty="0" err="1"/>
              <a:t>dell’insulina</a:t>
            </a:r>
            <a:r>
              <a:rPr lang="en-US" sz="1600" b="0" i="0" u="none" strike="noStrike" baseline="0" dirty="0"/>
              <a:t> </a:t>
            </a:r>
            <a:r>
              <a:rPr lang="en-US" sz="1600" b="0" i="0" u="none" strike="noStrike" baseline="0" dirty="0" err="1"/>
              <a:t>inducono</a:t>
            </a:r>
            <a:r>
              <a:rPr lang="en-US" sz="1600" b="0" i="0" u="none" strike="noStrike" baseline="0" dirty="0"/>
              <a:t> </a:t>
            </a:r>
            <a:r>
              <a:rPr lang="en-US" sz="1600" b="0" i="0" u="none" strike="noStrike" baseline="0" dirty="0" err="1"/>
              <a:t>una</a:t>
            </a:r>
            <a:r>
              <a:rPr lang="en-US" sz="1600" b="0" i="0" u="none" strike="noStrike" baseline="0" dirty="0"/>
              <a:t> </a:t>
            </a:r>
            <a:r>
              <a:rPr lang="en-US" sz="1600" b="0" i="0" u="none" strike="noStrike" baseline="0" dirty="0" err="1"/>
              <a:t>iper-produzione</a:t>
            </a:r>
            <a:r>
              <a:rPr lang="en-US" sz="1600" b="0" i="0" u="none" strike="noStrike" baseline="0" dirty="0"/>
              <a:t> da </a:t>
            </a:r>
            <a:r>
              <a:rPr lang="en-US" sz="1600" b="0" i="0" u="none" strike="noStrike" baseline="0" dirty="0" err="1"/>
              <a:t>parte</a:t>
            </a:r>
            <a:r>
              <a:rPr lang="en-US" sz="1600" b="0" i="0" u="none" strike="noStrike" baseline="0" dirty="0"/>
              <a:t> del pancreas. </a:t>
            </a:r>
          </a:p>
          <a:p>
            <a:pPr marL="92075" indent="-80963" algn="just">
              <a:lnSpc>
                <a:spcPct val="90000"/>
              </a:lnSpc>
              <a:buClr>
                <a:schemeClr val="accent1"/>
              </a:buClr>
              <a:buSzPct val="90000"/>
              <a:buFont typeface="Arial" panose="020B0604020202020204" pitchFamily="34" charset="0"/>
              <a:buChar char="•"/>
            </a:pPr>
            <a:r>
              <a:rPr lang="en-US" sz="1600" b="0" i="0" u="none" strike="noStrike" baseline="0" dirty="0" err="1"/>
              <a:t>L'</a:t>
            </a:r>
            <a:r>
              <a:rPr lang="en-US" sz="1600" b="1" i="0" u="none" strike="noStrike" baseline="0" dirty="0" err="1"/>
              <a:t>insulina</a:t>
            </a:r>
            <a:r>
              <a:rPr lang="en-US" sz="1600" b="0" i="0" u="none" strike="noStrike" baseline="0" dirty="0"/>
              <a:t> </a:t>
            </a:r>
            <a:r>
              <a:rPr lang="en-US" sz="1600" b="0" i="0" u="none" strike="noStrike" baseline="0" dirty="0" err="1"/>
              <a:t>circolante</a:t>
            </a:r>
            <a:r>
              <a:rPr lang="en-US" sz="1600" b="0" i="0" u="none" strike="noStrike" baseline="0" dirty="0"/>
              <a:t>, </a:t>
            </a:r>
            <a:r>
              <a:rPr lang="en-US" sz="1600" b="0" i="0" u="none" strike="noStrike" baseline="0" dirty="0" err="1"/>
              <a:t>essendo</a:t>
            </a:r>
            <a:r>
              <a:rPr lang="en-US" sz="1600" b="0" i="0" u="none" strike="noStrike" baseline="0" dirty="0"/>
              <a:t> un </a:t>
            </a:r>
            <a:r>
              <a:rPr lang="en-US" sz="1600" b="0" i="0" u="none" strike="noStrike" baseline="0" dirty="0" err="1"/>
              <a:t>ormone</a:t>
            </a:r>
            <a:r>
              <a:rPr lang="en-US" sz="1600" b="0" i="0" u="none" strike="noStrike" baseline="0" dirty="0"/>
              <a:t> </a:t>
            </a:r>
            <a:r>
              <a:rPr lang="en-US" sz="1600" b="0" i="0" u="none" strike="noStrike" baseline="0" dirty="0" err="1"/>
              <a:t>anabolico</a:t>
            </a:r>
            <a:r>
              <a:rPr lang="en-US" sz="1600" b="0" i="0" u="none" strike="noStrike" baseline="0" dirty="0"/>
              <a:t>, </a:t>
            </a:r>
            <a:r>
              <a:rPr lang="en-US" sz="1600" b="0" i="0" u="none" strike="noStrike" baseline="0" dirty="0" err="1"/>
              <a:t>favorisce</a:t>
            </a:r>
            <a:r>
              <a:rPr lang="en-US" sz="1600" b="0" i="0" u="none" strike="noStrike" baseline="0" dirty="0"/>
              <a:t> </a:t>
            </a:r>
            <a:r>
              <a:rPr lang="en-US" sz="1600" b="0" i="0" u="none" strike="noStrike" baseline="0" dirty="0" err="1"/>
              <a:t>così</a:t>
            </a:r>
            <a:r>
              <a:rPr lang="en-US" sz="1600" b="0" i="0" u="none" strike="noStrike" baseline="0" dirty="0"/>
              <a:t> </a:t>
            </a:r>
            <a:r>
              <a:rPr lang="en-US" sz="1600" b="0" i="0" u="none" strike="noStrike" baseline="0" dirty="0" err="1"/>
              <a:t>l'accumulo</a:t>
            </a:r>
            <a:r>
              <a:rPr lang="en-US" sz="1600" b="0" i="0" u="none" strike="noStrike" baseline="0" dirty="0"/>
              <a:t> di </a:t>
            </a:r>
            <a:r>
              <a:rPr lang="en-US" sz="1600" b="0" i="0" u="none" strike="noStrike" baseline="0" dirty="0" err="1"/>
              <a:t>grassi</a:t>
            </a:r>
            <a:r>
              <a:rPr lang="en-US" sz="1600" b="0" i="0" u="none" strike="noStrike" baseline="0" dirty="0"/>
              <a:t> </a:t>
            </a:r>
            <a:r>
              <a:rPr lang="en-US" sz="1600" b="0" i="0" u="none" strike="noStrike" baseline="0" dirty="0" err="1"/>
              <a:t>negli</a:t>
            </a:r>
            <a:r>
              <a:rPr lang="en-US" sz="1600" b="0" i="0" u="none" strike="noStrike" baseline="0" dirty="0"/>
              <a:t> </a:t>
            </a:r>
            <a:r>
              <a:rPr lang="en-US" sz="1600" b="0" i="0" u="none" strike="noStrike" baseline="0" dirty="0" err="1"/>
              <a:t>adipociti</a:t>
            </a:r>
            <a:r>
              <a:rPr lang="en-US" sz="1600" b="0" i="0" u="none" strike="noStrike" baseline="0" dirty="0"/>
              <a:t> e </a:t>
            </a:r>
            <a:r>
              <a:rPr lang="en-US" sz="1600" b="0" i="0" u="none" strike="noStrike" baseline="0" dirty="0" err="1"/>
              <a:t>l'aumento</a:t>
            </a:r>
            <a:r>
              <a:rPr lang="en-US" sz="1600" b="0" i="0" u="none" strike="noStrike" baseline="0" dirty="0"/>
              <a:t> </a:t>
            </a:r>
            <a:r>
              <a:rPr lang="en-US" sz="1600" b="0" i="0" u="none" strike="noStrike" baseline="0" dirty="0" err="1"/>
              <a:t>ponderale</a:t>
            </a:r>
            <a:r>
              <a:rPr lang="en-US" sz="1600" b="0" i="0" u="none" strike="noStrike" baseline="0" dirty="0"/>
              <a:t>, </a:t>
            </a:r>
            <a:r>
              <a:rPr lang="en-US" sz="1600" b="0" i="0" u="none" strike="noStrike" baseline="0" dirty="0" err="1"/>
              <a:t>inducendo</a:t>
            </a:r>
            <a:r>
              <a:rPr lang="en-US" sz="1600" b="0" i="0" u="none" strike="noStrike" baseline="0" dirty="0"/>
              <a:t> un </a:t>
            </a:r>
            <a:r>
              <a:rPr lang="en-US" sz="1600" b="0" i="0" u="none" strike="noStrike" baseline="0" dirty="0" err="1"/>
              <a:t>circolo</a:t>
            </a:r>
            <a:r>
              <a:rPr lang="en-US" sz="1600" b="0" i="0" u="none" strike="noStrike" baseline="0" dirty="0"/>
              <a:t> </a:t>
            </a:r>
            <a:r>
              <a:rPr lang="en-US" sz="1600" b="0" i="0" u="none" strike="noStrike" baseline="0" dirty="0" err="1"/>
              <a:t>vizioso</a:t>
            </a:r>
            <a:r>
              <a:rPr lang="en-US" sz="1600" b="0" i="0" u="none" strike="noStrike" baseline="0" dirty="0"/>
              <a:t> </a:t>
            </a:r>
            <a:r>
              <a:rPr lang="en-US" sz="1600" b="0" i="0" u="none" strike="noStrike" baseline="0" dirty="0" err="1"/>
              <a:t>autoalimentantesi</a:t>
            </a:r>
            <a:r>
              <a:rPr lang="en-US" sz="1600" b="0" i="0" u="none" strike="noStrike" baseline="0" dirty="0"/>
              <a:t>. </a:t>
            </a:r>
            <a:endParaRPr lang="en-US" sz="1600" dirty="0"/>
          </a:p>
        </p:txBody>
      </p:sp>
      <p:pic>
        <p:nvPicPr>
          <p:cNvPr id="10" name="Immagine 9">
            <a:extLst>
              <a:ext uri="{FF2B5EF4-FFF2-40B4-BE49-F238E27FC236}">
                <a16:creationId xmlns:a16="http://schemas.microsoft.com/office/drawing/2014/main" id="{ED046D88-23BC-8C42-BE35-62C089CF721A}"/>
              </a:ext>
            </a:extLst>
          </p:cNvPr>
          <p:cNvPicPr>
            <a:picLocks noChangeAspect="1"/>
          </p:cNvPicPr>
          <p:nvPr/>
        </p:nvPicPr>
        <p:blipFill rotWithShape="1">
          <a:blip r:embed="rId3" cstate="print">
            <a:clrChange>
              <a:clrFrom>
                <a:srgbClr val="FFFFFF"/>
              </a:clrFrom>
              <a:clrTo>
                <a:srgbClr val="FFFFFF">
                  <a:alpha val="0"/>
                </a:srgbClr>
              </a:clrTo>
            </a:clrChange>
          </a:blip>
          <a:srcRect t="13713" r="104"/>
          <a:stretch/>
        </p:blipFill>
        <p:spPr>
          <a:xfrm>
            <a:off x="265725" y="4227166"/>
            <a:ext cx="3157710" cy="2045647"/>
          </a:xfrm>
          <a:prstGeom prst="rect">
            <a:avLst/>
          </a:prstGeom>
        </p:spPr>
      </p:pic>
      <p:sp>
        <p:nvSpPr>
          <p:cNvPr id="13" name="CasellaDiTesto 12">
            <a:extLst>
              <a:ext uri="{FF2B5EF4-FFF2-40B4-BE49-F238E27FC236}">
                <a16:creationId xmlns:a16="http://schemas.microsoft.com/office/drawing/2014/main" id="{32784A6C-3564-61F4-1CFB-63B582FAD211}"/>
              </a:ext>
            </a:extLst>
          </p:cNvPr>
          <p:cNvSpPr txBox="1"/>
          <p:nvPr/>
        </p:nvSpPr>
        <p:spPr>
          <a:xfrm>
            <a:off x="3726610" y="5618353"/>
            <a:ext cx="3044121" cy="313003"/>
          </a:xfrm>
          <a:prstGeom prst="rect">
            <a:avLst/>
          </a:prstGeom>
          <a:noFill/>
        </p:spPr>
        <p:txBody>
          <a:bodyPr wrap="square">
            <a:spAutoFit/>
          </a:bodyPr>
          <a:lstStyle/>
          <a:p>
            <a:r>
              <a:rPr lang="it-IT" sz="1400" i="1" dirty="0" err="1"/>
              <a:t>Obes</a:t>
            </a:r>
            <a:r>
              <a:rPr lang="it-IT" sz="1400" i="1" dirty="0"/>
              <a:t> </a:t>
            </a:r>
            <a:r>
              <a:rPr lang="it-IT" sz="1400" i="1" dirty="0" err="1"/>
              <a:t>Facts</a:t>
            </a:r>
            <a:r>
              <a:rPr lang="it-IT" sz="1400" i="1" dirty="0"/>
              <a:t>, </a:t>
            </a:r>
            <a:r>
              <a:rPr lang="it-IT" sz="1400" b="0" i="1" dirty="0">
                <a:effectLst/>
              </a:rPr>
              <a:t>2009 </a:t>
            </a:r>
            <a:r>
              <a:rPr lang="it-IT" sz="1400" b="0" i="1" dirty="0" err="1">
                <a:effectLst/>
              </a:rPr>
              <a:t>Feb</a:t>
            </a:r>
            <a:r>
              <a:rPr lang="it-IT" sz="1400" b="0" i="1" dirty="0">
                <a:effectLst/>
              </a:rPr>
              <a:t>; 2(1): 26–35</a:t>
            </a:r>
            <a:endParaRPr lang="it-IT" sz="1400" i="1" dirty="0"/>
          </a:p>
        </p:txBody>
      </p:sp>
      <p:sp>
        <p:nvSpPr>
          <p:cNvPr id="14" name="CasellaDiTesto 13">
            <a:extLst>
              <a:ext uri="{FF2B5EF4-FFF2-40B4-BE49-F238E27FC236}">
                <a16:creationId xmlns:a16="http://schemas.microsoft.com/office/drawing/2014/main" id="{D7F14553-4615-F599-251E-AAD63BDE2F13}"/>
              </a:ext>
            </a:extLst>
          </p:cNvPr>
          <p:cNvSpPr txBox="1"/>
          <p:nvPr/>
        </p:nvSpPr>
        <p:spPr>
          <a:xfrm>
            <a:off x="3814597" y="4812061"/>
            <a:ext cx="7894731" cy="646331"/>
          </a:xfrm>
          <a:prstGeom prst="rect">
            <a:avLst/>
          </a:prstGeom>
          <a:solidFill>
            <a:srgbClr val="BEE2EE"/>
          </a:solidFill>
        </p:spPr>
        <p:txBody>
          <a:bodyPr wrap="square" rtlCol="0">
            <a:spAutoFit/>
          </a:bodyPr>
          <a:lstStyle/>
          <a:p>
            <a:pPr algn="just"/>
            <a:r>
              <a:rPr lang="it-IT" dirty="0"/>
              <a:t>Una perdita di peso superiore al 5 e 10% migliora gli </a:t>
            </a:r>
            <a:r>
              <a:rPr lang="it-IT" dirty="0" err="1"/>
              <a:t>outcome</a:t>
            </a:r>
            <a:r>
              <a:rPr lang="it-IT" dirty="0"/>
              <a:t> dei cicli di stimolazione ovarica con aumento del numero di gravidanze.</a:t>
            </a:r>
          </a:p>
        </p:txBody>
      </p:sp>
    </p:spTree>
    <p:extLst>
      <p:ext uri="{BB962C8B-B14F-4D97-AF65-F5344CB8AC3E}">
        <p14:creationId xmlns:p14="http://schemas.microsoft.com/office/powerpoint/2010/main" val="179131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software, Icona del computer&#10;&#10;Descrizione generata automaticamente">
            <a:extLst>
              <a:ext uri="{FF2B5EF4-FFF2-40B4-BE49-F238E27FC236}">
                <a16:creationId xmlns:a16="http://schemas.microsoft.com/office/drawing/2014/main" id="{49C1E11F-E0D3-4FA2-A72E-998B7ACEFE31}"/>
              </a:ext>
            </a:extLst>
          </p:cNvPr>
          <p:cNvPicPr>
            <a:picLocks noChangeAspect="1"/>
          </p:cNvPicPr>
          <p:nvPr/>
        </p:nvPicPr>
        <p:blipFill>
          <a:blip r:embed="rId3">
            <a:extLst>
              <a:ext uri="{28A0092B-C50C-407E-A947-70E740481C1C}">
                <a14:useLocalDpi xmlns:a14="http://schemas.microsoft.com/office/drawing/2010/main" val="0"/>
              </a:ext>
            </a:extLst>
          </a:blip>
          <a:srcRect l="13294" t="56969" r="43835" b="20878"/>
          <a:stretch/>
        </p:blipFill>
        <p:spPr>
          <a:xfrm>
            <a:off x="2247341" y="162622"/>
            <a:ext cx="7237621" cy="2337510"/>
          </a:xfrm>
          <a:prstGeom prst="rect">
            <a:avLst/>
          </a:prstGeom>
        </p:spPr>
      </p:pic>
      <p:sp>
        <p:nvSpPr>
          <p:cNvPr id="7" name="CasellaDiTesto 6">
            <a:extLst>
              <a:ext uri="{FF2B5EF4-FFF2-40B4-BE49-F238E27FC236}">
                <a16:creationId xmlns:a16="http://schemas.microsoft.com/office/drawing/2014/main" id="{79466080-7C22-EA52-CB63-9B61399FFBAB}"/>
              </a:ext>
            </a:extLst>
          </p:cNvPr>
          <p:cNvSpPr txBox="1"/>
          <p:nvPr/>
        </p:nvSpPr>
        <p:spPr>
          <a:xfrm>
            <a:off x="538566" y="5341465"/>
            <a:ext cx="8093989" cy="307777"/>
          </a:xfrm>
          <a:prstGeom prst="rect">
            <a:avLst/>
          </a:prstGeom>
          <a:noFill/>
        </p:spPr>
        <p:txBody>
          <a:bodyPr wrap="square">
            <a:spAutoFit/>
          </a:bodyPr>
          <a:lstStyle/>
          <a:p>
            <a:pPr algn="l"/>
            <a:r>
              <a:rPr lang="it-IT" sz="1400" b="0" i="1" dirty="0">
                <a:solidFill>
                  <a:srgbClr val="1B1B1B"/>
                </a:solidFill>
                <a:effectLst/>
              </a:rPr>
              <a:t>BMC Public Health. 2009 Mar 25;9:88. </a:t>
            </a:r>
            <a:r>
              <a:rPr lang="it-IT" sz="1400" b="0" i="1" dirty="0" err="1">
                <a:solidFill>
                  <a:srgbClr val="1B1B1B"/>
                </a:solidFill>
                <a:effectLst/>
              </a:rPr>
              <a:t>doi</a:t>
            </a:r>
            <a:r>
              <a:rPr lang="it-IT" sz="1400" b="0" i="1" dirty="0">
                <a:solidFill>
                  <a:srgbClr val="1B1B1B"/>
                </a:solidFill>
                <a:effectLst/>
              </a:rPr>
              <a:t>: </a:t>
            </a:r>
            <a:r>
              <a:rPr lang="it-IT" sz="1400" b="0" i="1" u="sng" dirty="0">
                <a:solidFill>
                  <a:srgbClr val="005EA2"/>
                </a:solidFill>
                <a:effectLst/>
                <a:hlinkClick r:id="rId4"/>
              </a:rPr>
              <a:t>10.1186/1471-2458-9-88</a:t>
            </a:r>
            <a:endParaRPr lang="it-IT" sz="1400" i="1" dirty="0"/>
          </a:p>
        </p:txBody>
      </p:sp>
      <p:sp>
        <p:nvSpPr>
          <p:cNvPr id="9" name="CasellaDiTesto 8">
            <a:extLst>
              <a:ext uri="{FF2B5EF4-FFF2-40B4-BE49-F238E27FC236}">
                <a16:creationId xmlns:a16="http://schemas.microsoft.com/office/drawing/2014/main" id="{FF2583C0-3BE4-DB86-8798-0E6A466B58D3}"/>
              </a:ext>
            </a:extLst>
          </p:cNvPr>
          <p:cNvSpPr txBox="1"/>
          <p:nvPr/>
        </p:nvSpPr>
        <p:spPr>
          <a:xfrm>
            <a:off x="865322" y="2932477"/>
            <a:ext cx="10461356" cy="1938992"/>
          </a:xfrm>
          <a:prstGeom prst="rect">
            <a:avLst/>
          </a:prstGeom>
          <a:noFill/>
        </p:spPr>
        <p:txBody>
          <a:bodyPr wrap="square">
            <a:spAutoFit/>
          </a:bodyPr>
          <a:lstStyle/>
          <a:p>
            <a:pPr algn="just"/>
            <a:r>
              <a:rPr lang="it-IT" sz="2000" b="0" i="0" dirty="0">
                <a:solidFill>
                  <a:srgbClr val="1B1B1B"/>
                </a:solidFill>
                <a:effectLst/>
                <a:latin typeface="Calibri" panose="020F0502020204030204" pitchFamily="34" charset="0"/>
                <a:cs typeface="Calibri" panose="020F0502020204030204" pitchFamily="34" charset="0"/>
              </a:rPr>
              <a:t>Diagno</a:t>
            </a:r>
            <a:r>
              <a:rPr lang="it-IT" sz="2000" dirty="0">
                <a:solidFill>
                  <a:srgbClr val="1B1B1B"/>
                </a:solidFill>
                <a:latin typeface="Calibri" panose="020F0502020204030204" pitchFamily="34" charset="0"/>
                <a:cs typeface="Calibri" panose="020F0502020204030204" pitchFamily="34" charset="0"/>
              </a:rPr>
              <a:t>si di diabete nelle donne </a:t>
            </a:r>
            <a:r>
              <a:rPr lang="it-IT" sz="2000" b="0" i="0" dirty="0">
                <a:solidFill>
                  <a:srgbClr val="1B1B1B"/>
                </a:solidFill>
                <a:effectLst/>
                <a:latin typeface="Calibri" panose="020F0502020204030204" pitchFamily="34" charset="0"/>
                <a:cs typeface="Calibri" panose="020F0502020204030204" pitchFamily="34" charset="0"/>
              </a:rPr>
              <a:t>in età più avanzata e con un BMI più elevato alla diagnosi rispetto agli uomini. </a:t>
            </a:r>
          </a:p>
          <a:p>
            <a:pPr algn="just"/>
            <a:endParaRPr lang="it-IT" sz="2000" b="0" i="0" dirty="0">
              <a:solidFill>
                <a:srgbClr val="1B1B1B"/>
              </a:solidFill>
              <a:effectLst/>
              <a:latin typeface="Calibri" panose="020F0502020204030204" pitchFamily="34" charset="0"/>
              <a:cs typeface="Calibri" panose="020F0502020204030204" pitchFamily="34" charset="0"/>
            </a:endParaRPr>
          </a:p>
          <a:p>
            <a:pPr algn="just"/>
            <a:r>
              <a:rPr lang="it-IT" sz="2000" b="0" i="0" dirty="0">
                <a:solidFill>
                  <a:srgbClr val="1B1B1B"/>
                </a:solidFill>
                <a:effectLst/>
                <a:latin typeface="Calibri" panose="020F0502020204030204" pitchFamily="34" charset="0"/>
                <a:cs typeface="Calibri" panose="020F0502020204030204" pitchFamily="34" charset="0"/>
              </a:rPr>
              <a:t>Queste differenze sono probabilmente dovute all'impatto degli ormoni steroidei sessuali sulla composizione corporea, sulla distribuzione del grasso e sul metabolismo energetico e si attenuano con l'avanzare dell'età e la menopausa. </a:t>
            </a:r>
            <a:endParaRPr lang="it-IT"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49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hermata, testo, software, Icona del computer&#10;&#10;Descrizione generata automaticamente">
            <a:extLst>
              <a:ext uri="{FF2B5EF4-FFF2-40B4-BE49-F238E27FC236}">
                <a16:creationId xmlns:a16="http://schemas.microsoft.com/office/drawing/2014/main" id="{F7243EAB-9168-7594-0B32-7952E4CCE577}"/>
              </a:ext>
            </a:extLst>
          </p:cNvPr>
          <p:cNvPicPr>
            <a:picLocks noChangeAspect="1"/>
          </p:cNvPicPr>
          <p:nvPr/>
        </p:nvPicPr>
        <p:blipFill>
          <a:blip r:embed="rId3">
            <a:extLst>
              <a:ext uri="{28A0092B-C50C-407E-A947-70E740481C1C}">
                <a14:useLocalDpi xmlns:a14="http://schemas.microsoft.com/office/drawing/2010/main" val="0"/>
              </a:ext>
            </a:extLst>
          </a:blip>
          <a:srcRect l="2328" t="25495" r="42364" b="67458"/>
          <a:stretch/>
        </p:blipFill>
        <p:spPr>
          <a:xfrm>
            <a:off x="1723488" y="1549831"/>
            <a:ext cx="9082934" cy="751371"/>
          </a:xfrm>
          <a:prstGeom prst="rect">
            <a:avLst/>
          </a:prstGeom>
        </p:spPr>
      </p:pic>
      <p:pic>
        <p:nvPicPr>
          <p:cNvPr id="7" name="Immagine 6" descr="Immagine che contiene schermata, testo, software, Icona del computer&#10;&#10;Descrizione generata automaticamente">
            <a:extLst>
              <a:ext uri="{FF2B5EF4-FFF2-40B4-BE49-F238E27FC236}">
                <a16:creationId xmlns:a16="http://schemas.microsoft.com/office/drawing/2014/main" id="{83BCB909-B436-6CB9-8958-1E2775802966}"/>
              </a:ext>
            </a:extLst>
          </p:cNvPr>
          <p:cNvPicPr>
            <a:picLocks noChangeAspect="1"/>
          </p:cNvPicPr>
          <p:nvPr/>
        </p:nvPicPr>
        <p:blipFill>
          <a:blip r:embed="rId4">
            <a:extLst>
              <a:ext uri="{28A0092B-C50C-407E-A947-70E740481C1C}">
                <a14:useLocalDpi xmlns:a14="http://schemas.microsoft.com/office/drawing/2010/main" val="0"/>
              </a:ext>
            </a:extLst>
          </a:blip>
          <a:srcRect l="2327" t="25842" r="37787" b="39382"/>
          <a:stretch/>
        </p:blipFill>
        <p:spPr>
          <a:xfrm>
            <a:off x="1723488" y="2301202"/>
            <a:ext cx="9758513" cy="3541660"/>
          </a:xfrm>
          <a:prstGeom prst="rect">
            <a:avLst/>
          </a:prstGeom>
        </p:spPr>
      </p:pic>
      <p:sp>
        <p:nvSpPr>
          <p:cNvPr id="8" name="Rettangolo 7">
            <a:extLst>
              <a:ext uri="{FF2B5EF4-FFF2-40B4-BE49-F238E27FC236}">
                <a16:creationId xmlns:a16="http://schemas.microsoft.com/office/drawing/2014/main" id="{2956CC37-0F76-7FA5-9C12-A58870DB8130}"/>
              </a:ext>
            </a:extLst>
          </p:cNvPr>
          <p:cNvSpPr/>
          <p:nvPr/>
        </p:nvSpPr>
        <p:spPr>
          <a:xfrm>
            <a:off x="8865031" y="5424407"/>
            <a:ext cx="1348352" cy="2789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10D6D39C-2ADD-5079-C325-FF01DBF0C2C8}"/>
              </a:ext>
            </a:extLst>
          </p:cNvPr>
          <p:cNvSpPr/>
          <p:nvPr/>
        </p:nvSpPr>
        <p:spPr>
          <a:xfrm>
            <a:off x="8865031" y="3583834"/>
            <a:ext cx="1348352" cy="2789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C5002AEF-9790-2CD7-A7E4-9C4147DAEF26}"/>
              </a:ext>
            </a:extLst>
          </p:cNvPr>
          <p:cNvSpPr/>
          <p:nvPr/>
        </p:nvSpPr>
        <p:spPr>
          <a:xfrm>
            <a:off x="6173490" y="3583834"/>
            <a:ext cx="1348352" cy="2789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912C13A-5A30-6387-736B-AC7E83E7601E}"/>
              </a:ext>
            </a:extLst>
          </p:cNvPr>
          <p:cNvSpPr/>
          <p:nvPr/>
        </p:nvSpPr>
        <p:spPr>
          <a:xfrm>
            <a:off x="8865031" y="2773603"/>
            <a:ext cx="1348352" cy="2789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F596B7A8-7994-D6A3-CBF8-01C7DA7DDBF0}"/>
              </a:ext>
            </a:extLst>
          </p:cNvPr>
          <p:cNvSpPr/>
          <p:nvPr/>
        </p:nvSpPr>
        <p:spPr>
          <a:xfrm>
            <a:off x="6264955" y="2789694"/>
            <a:ext cx="1348352" cy="2789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EFF900E4-9179-DE92-BB0B-4CD47DB41638}"/>
              </a:ext>
            </a:extLst>
          </p:cNvPr>
          <p:cNvSpPr txBox="1"/>
          <p:nvPr/>
        </p:nvSpPr>
        <p:spPr>
          <a:xfrm>
            <a:off x="430078" y="5842862"/>
            <a:ext cx="8093989" cy="307777"/>
          </a:xfrm>
          <a:prstGeom prst="rect">
            <a:avLst/>
          </a:prstGeom>
          <a:noFill/>
        </p:spPr>
        <p:txBody>
          <a:bodyPr wrap="square">
            <a:spAutoFit/>
          </a:bodyPr>
          <a:lstStyle/>
          <a:p>
            <a:pPr algn="l"/>
            <a:r>
              <a:rPr lang="it-IT" sz="1400" b="0" i="1" dirty="0">
                <a:solidFill>
                  <a:srgbClr val="1B1B1B"/>
                </a:solidFill>
                <a:effectLst/>
              </a:rPr>
              <a:t>BMC Public Health. 2009 Mar 25;9:88. </a:t>
            </a:r>
            <a:r>
              <a:rPr lang="it-IT" sz="1400" b="0" i="1" dirty="0" err="1">
                <a:solidFill>
                  <a:srgbClr val="1B1B1B"/>
                </a:solidFill>
                <a:effectLst/>
              </a:rPr>
              <a:t>doi</a:t>
            </a:r>
            <a:r>
              <a:rPr lang="it-IT" sz="1400" b="0" i="1" dirty="0">
                <a:solidFill>
                  <a:srgbClr val="1B1B1B"/>
                </a:solidFill>
                <a:effectLst/>
              </a:rPr>
              <a:t>: </a:t>
            </a:r>
            <a:r>
              <a:rPr lang="it-IT" sz="1400" b="0" i="1" u="sng" dirty="0">
                <a:solidFill>
                  <a:srgbClr val="005EA2"/>
                </a:solidFill>
                <a:effectLst/>
                <a:hlinkClick r:id="rId5"/>
              </a:rPr>
              <a:t>10.1186/1471-2458-9-88</a:t>
            </a:r>
            <a:endParaRPr lang="it-IT" sz="1400" i="1" dirty="0"/>
          </a:p>
        </p:txBody>
      </p:sp>
    </p:spTree>
    <p:extLst>
      <p:ext uri="{BB962C8B-B14F-4D97-AF65-F5344CB8AC3E}">
        <p14:creationId xmlns:p14="http://schemas.microsoft.com/office/powerpoint/2010/main" val="348945415"/>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2157</TotalTime>
  <Words>2246</Words>
  <Application>Microsoft Macintosh PowerPoint</Application>
  <PresentationFormat>Widescreen</PresentationFormat>
  <Paragraphs>140</Paragraphs>
  <Slides>17</Slides>
  <Notes>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17</vt:i4>
      </vt:variant>
    </vt:vector>
  </HeadingPairs>
  <TitlesOfParts>
    <vt:vector size="24" baseType="lpstr">
      <vt:lpstr>Arial</vt:lpstr>
      <vt:lpstr>Arimo</vt:lpstr>
      <vt:lpstr>Calibri</vt:lpstr>
      <vt:lpstr>Cambria</vt:lpstr>
      <vt:lpstr>Open Sans</vt:lpstr>
      <vt:lpstr>Wingdings</vt:lpstr>
      <vt:lpstr>RetrospectVTI</vt:lpstr>
      <vt:lpstr>OBESITA’ E SESSO FEMMINILE: MAGGIORI RISCHI NUTRIZIONALI?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Barbara Paolini</cp:lastModifiedBy>
  <cp:revision>27</cp:revision>
  <dcterms:created xsi:type="dcterms:W3CDTF">2022-02-27T17:36:31Z</dcterms:created>
  <dcterms:modified xsi:type="dcterms:W3CDTF">2025-10-27T20:19:05Z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